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809" r:id="rId2"/>
    <p:sldId id="890" r:id="rId3"/>
    <p:sldId id="256" r:id="rId4"/>
    <p:sldId id="873" r:id="rId5"/>
    <p:sldId id="808" r:id="rId6"/>
    <p:sldId id="311" r:id="rId7"/>
    <p:sldId id="598" r:id="rId8"/>
    <p:sldId id="787" r:id="rId9"/>
    <p:sldId id="871" r:id="rId10"/>
    <p:sldId id="637" r:id="rId11"/>
    <p:sldId id="788" r:id="rId12"/>
    <p:sldId id="869" r:id="rId13"/>
    <p:sldId id="769" r:id="rId14"/>
    <p:sldId id="318" r:id="rId15"/>
    <p:sldId id="490" r:id="rId16"/>
    <p:sldId id="601" r:id="rId17"/>
    <p:sldId id="267" r:id="rId18"/>
    <p:sldId id="927" r:id="rId19"/>
    <p:sldId id="928" r:id="rId20"/>
    <p:sldId id="523" r:id="rId21"/>
    <p:sldId id="872" r:id="rId22"/>
    <p:sldId id="929" r:id="rId23"/>
    <p:sldId id="491" r:id="rId24"/>
    <p:sldId id="770" r:id="rId25"/>
    <p:sldId id="812" r:id="rId26"/>
    <p:sldId id="317" r:id="rId27"/>
    <p:sldId id="272" r:id="rId28"/>
    <p:sldId id="438" r:id="rId29"/>
    <p:sldId id="585" r:id="rId30"/>
    <p:sldId id="790" r:id="rId31"/>
    <p:sldId id="877" r:id="rId32"/>
    <p:sldId id="706" r:id="rId33"/>
    <p:sldId id="875" r:id="rId34"/>
    <p:sldId id="278" r:id="rId35"/>
  </p:sldIdLst>
  <p:sldSz cx="12192000" cy="6858000"/>
  <p:notesSz cx="6797675" cy="9926638"/>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521415D9-36F7-43E2-AB2F-B90AF26B5E84}">
      <p14:sectionLst xmlns:p14="http://schemas.microsoft.com/office/powerpoint/2010/main">
        <p14:section name="Default Section" id="{49E82FB3-AD37-467B-B7CE-4C8686ED050E}">
          <p14:sldIdLst>
            <p14:sldId id="809"/>
            <p14:sldId id="890"/>
            <p14:sldId id="256"/>
            <p14:sldId id="873"/>
            <p14:sldId id="808"/>
            <p14:sldId id="311"/>
            <p14:sldId id="598"/>
            <p14:sldId id="787"/>
            <p14:sldId id="871"/>
            <p14:sldId id="637"/>
            <p14:sldId id="788"/>
            <p14:sldId id="869"/>
            <p14:sldId id="769"/>
            <p14:sldId id="318"/>
            <p14:sldId id="490"/>
            <p14:sldId id="601"/>
            <p14:sldId id="267"/>
            <p14:sldId id="927"/>
            <p14:sldId id="928"/>
            <p14:sldId id="523"/>
            <p14:sldId id="872"/>
            <p14:sldId id="929"/>
            <p14:sldId id="491"/>
            <p14:sldId id="770"/>
            <p14:sldId id="812"/>
            <p14:sldId id="317"/>
            <p14:sldId id="272"/>
            <p14:sldId id="438"/>
            <p14:sldId id="585"/>
            <p14:sldId id="790"/>
            <p14:sldId id="877"/>
            <p14:sldId id="706"/>
            <p14:sldId id="875"/>
            <p14:sldId id="278"/>
          </p14:sldIdLst>
        </p14:section>
        <p14:section name="Untitled Section" id="{21E32D15-9919-4BF0-982E-C3820E8E3B9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 Grossmann" initials="JG" lastIdx="1" clrIdx="0">
    <p:extLst>
      <p:ext uri="{19B8F6BF-5375-455C-9EA6-DF929625EA0E}">
        <p15:presenceInfo xmlns:p15="http://schemas.microsoft.com/office/powerpoint/2012/main" userId="Jean Grossmann" providerId="None"/>
      </p:ext>
    </p:extLst>
  </p:cmAuthor>
  <p:cmAuthor id="2" name="Jean GROSSMANN" initials="JG" lastIdx="2" clrIdx="1">
    <p:extLst>
      <p:ext uri="{19B8F6BF-5375-455C-9EA6-DF929625EA0E}">
        <p15:presenceInfo xmlns:p15="http://schemas.microsoft.com/office/powerpoint/2012/main" userId="6145511a15b2000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99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919" autoAdjust="0"/>
    <p:restoredTop sz="93988" autoAdjust="0"/>
  </p:normalViewPr>
  <p:slideViewPr>
    <p:cSldViewPr snapToGrid="0">
      <p:cViewPr varScale="1">
        <p:scale>
          <a:sx n="55" d="100"/>
          <a:sy n="55" d="100"/>
        </p:scale>
        <p:origin x="62" y="211"/>
      </p:cViewPr>
      <p:guideLst>
        <p:guide orient="horz" pos="2160"/>
        <p:guide pos="3840"/>
      </p:guideLst>
    </p:cSldViewPr>
  </p:slideViewPr>
  <p:outlineViewPr>
    <p:cViewPr>
      <p:scale>
        <a:sx n="33" d="100"/>
        <a:sy n="33" d="100"/>
      </p:scale>
      <p:origin x="0" y="-47286"/>
    </p:cViewPr>
  </p:outlineViewPr>
  <p:notesTextViewPr>
    <p:cViewPr>
      <p:scale>
        <a:sx n="400" d="100"/>
        <a:sy n="4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66520B4-2183-43D0-95D8-2619ADE120A5}"/>
              </a:ext>
            </a:extLst>
          </p:cNvPr>
          <p:cNvSpPr>
            <a:spLocks noGrp="1"/>
          </p:cNvSpPr>
          <p:nvPr>
            <p:ph type="hdr" sz="quarter"/>
          </p:nvPr>
        </p:nvSpPr>
        <p:spPr>
          <a:xfrm>
            <a:off x="1" y="1"/>
            <a:ext cx="2945659" cy="496332"/>
          </a:xfrm>
          <a:prstGeom prst="rect">
            <a:avLst/>
          </a:prstGeom>
        </p:spPr>
        <p:txBody>
          <a:bodyPr vert="horz" lIns="89148" tIns="44574" rIns="89148" bIns="44574" rtlCol="0"/>
          <a:lstStyle>
            <a:lvl1pPr algn="l">
              <a:defRPr sz="1100"/>
            </a:lvl1pPr>
          </a:lstStyle>
          <a:p>
            <a:pPr>
              <a:defRPr/>
            </a:pPr>
            <a:endParaRPr lang="fr-FR"/>
          </a:p>
        </p:txBody>
      </p:sp>
      <p:sp>
        <p:nvSpPr>
          <p:cNvPr id="3" name="Espace réservé de la date 2">
            <a:extLst>
              <a:ext uri="{FF2B5EF4-FFF2-40B4-BE49-F238E27FC236}">
                <a16:creationId xmlns:a16="http://schemas.microsoft.com/office/drawing/2014/main" id="{08B932C1-FA5A-4DB1-BBC6-7086E8A538A3}"/>
              </a:ext>
            </a:extLst>
          </p:cNvPr>
          <p:cNvSpPr>
            <a:spLocks noGrp="1"/>
          </p:cNvSpPr>
          <p:nvPr>
            <p:ph type="dt" sz="quarter" idx="1"/>
          </p:nvPr>
        </p:nvSpPr>
        <p:spPr>
          <a:xfrm>
            <a:off x="3850444" y="1"/>
            <a:ext cx="2945659" cy="496332"/>
          </a:xfrm>
          <a:prstGeom prst="rect">
            <a:avLst/>
          </a:prstGeom>
        </p:spPr>
        <p:txBody>
          <a:bodyPr vert="horz" lIns="89148" tIns="44574" rIns="89148" bIns="44574" rtlCol="0"/>
          <a:lstStyle>
            <a:lvl1pPr algn="r">
              <a:defRPr sz="1100"/>
            </a:lvl1pPr>
          </a:lstStyle>
          <a:p>
            <a:pPr>
              <a:defRPr/>
            </a:pPr>
            <a:fld id="{55CB18E6-F656-4ADD-8188-208A477AE85F}" type="datetimeFigureOut">
              <a:rPr lang="fr-FR"/>
              <a:pPr>
                <a:defRPr/>
              </a:pPr>
              <a:t>18/04/2022</a:t>
            </a:fld>
            <a:endParaRPr lang="fr-FR"/>
          </a:p>
        </p:txBody>
      </p:sp>
      <p:sp>
        <p:nvSpPr>
          <p:cNvPr id="4" name="Espace réservé du pied de page 3">
            <a:extLst>
              <a:ext uri="{FF2B5EF4-FFF2-40B4-BE49-F238E27FC236}">
                <a16:creationId xmlns:a16="http://schemas.microsoft.com/office/drawing/2014/main" id="{FB5A3C05-7ADB-405C-A153-9627313071BA}"/>
              </a:ext>
            </a:extLst>
          </p:cNvPr>
          <p:cNvSpPr>
            <a:spLocks noGrp="1"/>
          </p:cNvSpPr>
          <p:nvPr>
            <p:ph type="ftr" sz="quarter" idx="2"/>
          </p:nvPr>
        </p:nvSpPr>
        <p:spPr>
          <a:xfrm>
            <a:off x="1" y="9428584"/>
            <a:ext cx="2945659" cy="496332"/>
          </a:xfrm>
          <a:prstGeom prst="rect">
            <a:avLst/>
          </a:prstGeom>
        </p:spPr>
        <p:txBody>
          <a:bodyPr vert="horz" lIns="89148" tIns="44574" rIns="89148" bIns="44574" rtlCol="0" anchor="b"/>
          <a:lstStyle>
            <a:lvl1pPr algn="l">
              <a:defRPr sz="1100"/>
            </a:lvl1pPr>
          </a:lstStyle>
          <a:p>
            <a:pPr>
              <a:defRPr/>
            </a:pPr>
            <a:endParaRPr lang="fr-FR"/>
          </a:p>
        </p:txBody>
      </p:sp>
      <p:sp>
        <p:nvSpPr>
          <p:cNvPr id="5" name="Espace réservé du numéro de diapositive 4">
            <a:extLst>
              <a:ext uri="{FF2B5EF4-FFF2-40B4-BE49-F238E27FC236}">
                <a16:creationId xmlns:a16="http://schemas.microsoft.com/office/drawing/2014/main" id="{1259E847-CD42-4637-A422-26E55FB11C17}"/>
              </a:ext>
            </a:extLst>
          </p:cNvPr>
          <p:cNvSpPr>
            <a:spLocks noGrp="1"/>
          </p:cNvSpPr>
          <p:nvPr>
            <p:ph type="sldNum" sz="quarter" idx="3"/>
          </p:nvPr>
        </p:nvSpPr>
        <p:spPr>
          <a:xfrm>
            <a:off x="3850444" y="9428584"/>
            <a:ext cx="2945659" cy="496332"/>
          </a:xfrm>
          <a:prstGeom prst="rect">
            <a:avLst/>
          </a:prstGeom>
        </p:spPr>
        <p:txBody>
          <a:bodyPr vert="horz" wrap="square" lIns="89148" tIns="44574" rIns="89148" bIns="44574" numCol="1" anchor="b" anchorCtr="0" compatLnSpc="1">
            <a:prstTxWarp prst="textNoShape">
              <a:avLst/>
            </a:prstTxWarp>
          </a:bodyPr>
          <a:lstStyle>
            <a:lvl1pPr algn="r">
              <a:defRPr sz="1100"/>
            </a:lvl1pPr>
          </a:lstStyle>
          <a:p>
            <a:fld id="{1A8F0EC7-B184-41D2-A595-5C2C0E0D8BDF}" type="slidenum">
              <a:rPr lang="fr-FR" altLang="en-US"/>
              <a:pPr/>
              <a:t>‹#›</a:t>
            </a:fld>
            <a:endParaRPr lang="fr-FR"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F27E75E-7B32-4185-9147-58DF5A8781EF}"/>
              </a:ext>
            </a:extLst>
          </p:cNvPr>
          <p:cNvSpPr>
            <a:spLocks noGrp="1"/>
          </p:cNvSpPr>
          <p:nvPr>
            <p:ph type="hdr" sz="quarter"/>
          </p:nvPr>
        </p:nvSpPr>
        <p:spPr>
          <a:xfrm>
            <a:off x="1" y="1"/>
            <a:ext cx="2945659" cy="496332"/>
          </a:xfrm>
          <a:prstGeom prst="rect">
            <a:avLst/>
          </a:prstGeom>
        </p:spPr>
        <p:txBody>
          <a:bodyPr vert="horz" lIns="89148" tIns="44574" rIns="89148" bIns="44574" rtlCol="0"/>
          <a:lstStyle>
            <a:lvl1pPr algn="l">
              <a:defRPr sz="1100"/>
            </a:lvl1pPr>
          </a:lstStyle>
          <a:p>
            <a:pPr>
              <a:defRPr/>
            </a:pPr>
            <a:endParaRPr lang="fr-FR"/>
          </a:p>
        </p:txBody>
      </p:sp>
      <p:sp>
        <p:nvSpPr>
          <p:cNvPr id="3" name="Espace réservé de la date 2">
            <a:extLst>
              <a:ext uri="{FF2B5EF4-FFF2-40B4-BE49-F238E27FC236}">
                <a16:creationId xmlns:a16="http://schemas.microsoft.com/office/drawing/2014/main" id="{0BA0C817-DE7E-4EC0-8E25-8F5EBCA3F52F}"/>
              </a:ext>
            </a:extLst>
          </p:cNvPr>
          <p:cNvSpPr>
            <a:spLocks noGrp="1"/>
          </p:cNvSpPr>
          <p:nvPr>
            <p:ph type="dt" idx="1"/>
          </p:nvPr>
        </p:nvSpPr>
        <p:spPr>
          <a:xfrm>
            <a:off x="3850444" y="1"/>
            <a:ext cx="2945659" cy="496332"/>
          </a:xfrm>
          <a:prstGeom prst="rect">
            <a:avLst/>
          </a:prstGeom>
        </p:spPr>
        <p:txBody>
          <a:bodyPr vert="horz" lIns="89148" tIns="44574" rIns="89148" bIns="44574" rtlCol="0"/>
          <a:lstStyle>
            <a:lvl1pPr algn="r">
              <a:defRPr sz="1100"/>
            </a:lvl1pPr>
          </a:lstStyle>
          <a:p>
            <a:pPr>
              <a:defRPr/>
            </a:pPr>
            <a:fld id="{9C0761C6-18BF-49B3-A53A-68C3C0437A14}" type="datetimeFigureOut">
              <a:rPr lang="fr-FR"/>
              <a:pPr>
                <a:defRPr/>
              </a:pPr>
              <a:t>18/04/2022</a:t>
            </a:fld>
            <a:endParaRPr lang="fr-FR"/>
          </a:p>
        </p:txBody>
      </p:sp>
      <p:sp>
        <p:nvSpPr>
          <p:cNvPr id="4" name="Espace réservé de l'image des diapositives 3">
            <a:extLst>
              <a:ext uri="{FF2B5EF4-FFF2-40B4-BE49-F238E27FC236}">
                <a16:creationId xmlns:a16="http://schemas.microsoft.com/office/drawing/2014/main" id="{CB5C9CD6-4388-471C-B90D-49959EDD26FE}"/>
              </a:ext>
            </a:extLst>
          </p:cNvPr>
          <p:cNvSpPr>
            <a:spLocks noGrp="1" noRot="1" noChangeAspect="1"/>
          </p:cNvSpPr>
          <p:nvPr>
            <p:ph type="sldImg" idx="2"/>
          </p:nvPr>
        </p:nvSpPr>
        <p:spPr>
          <a:xfrm>
            <a:off x="92075" y="746125"/>
            <a:ext cx="6613525" cy="3721100"/>
          </a:xfrm>
          <a:prstGeom prst="rect">
            <a:avLst/>
          </a:prstGeom>
          <a:noFill/>
          <a:ln w="12700">
            <a:solidFill>
              <a:prstClr val="black"/>
            </a:solidFill>
          </a:ln>
        </p:spPr>
        <p:txBody>
          <a:bodyPr vert="horz" lIns="89148" tIns="44574" rIns="89148" bIns="44574" rtlCol="0" anchor="ctr"/>
          <a:lstStyle/>
          <a:p>
            <a:pPr lvl="0"/>
            <a:endParaRPr lang="fr-FR" noProof="0"/>
          </a:p>
        </p:txBody>
      </p:sp>
      <p:sp>
        <p:nvSpPr>
          <p:cNvPr id="5" name="Espace réservé des commentaires 4">
            <a:extLst>
              <a:ext uri="{FF2B5EF4-FFF2-40B4-BE49-F238E27FC236}">
                <a16:creationId xmlns:a16="http://schemas.microsoft.com/office/drawing/2014/main" id="{3B3BE5FC-4296-468C-A371-362075BB455D}"/>
              </a:ext>
            </a:extLst>
          </p:cNvPr>
          <p:cNvSpPr>
            <a:spLocks noGrp="1"/>
          </p:cNvSpPr>
          <p:nvPr>
            <p:ph type="body" sz="quarter" idx="3"/>
          </p:nvPr>
        </p:nvSpPr>
        <p:spPr>
          <a:xfrm>
            <a:off x="679768" y="4715154"/>
            <a:ext cx="5438140" cy="4466987"/>
          </a:xfrm>
          <a:prstGeom prst="rect">
            <a:avLst/>
          </a:prstGeom>
        </p:spPr>
        <p:txBody>
          <a:bodyPr vert="horz" lIns="89148" tIns="44574" rIns="89148" bIns="44574"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AE511EFC-B51E-4566-9279-029E17748E9E}"/>
              </a:ext>
            </a:extLst>
          </p:cNvPr>
          <p:cNvSpPr>
            <a:spLocks noGrp="1"/>
          </p:cNvSpPr>
          <p:nvPr>
            <p:ph type="ftr" sz="quarter" idx="4"/>
          </p:nvPr>
        </p:nvSpPr>
        <p:spPr>
          <a:xfrm>
            <a:off x="1" y="9428584"/>
            <a:ext cx="2945659" cy="496332"/>
          </a:xfrm>
          <a:prstGeom prst="rect">
            <a:avLst/>
          </a:prstGeom>
        </p:spPr>
        <p:txBody>
          <a:bodyPr vert="horz" lIns="89148" tIns="44574" rIns="89148" bIns="44574" rtlCol="0" anchor="b"/>
          <a:lstStyle>
            <a:lvl1pPr algn="l">
              <a:defRPr sz="1100"/>
            </a:lvl1pPr>
          </a:lstStyle>
          <a:p>
            <a:pPr>
              <a:defRPr/>
            </a:pPr>
            <a:endParaRPr lang="fr-FR"/>
          </a:p>
        </p:txBody>
      </p:sp>
      <p:sp>
        <p:nvSpPr>
          <p:cNvPr id="7" name="Espace réservé du numéro de diapositive 6">
            <a:extLst>
              <a:ext uri="{FF2B5EF4-FFF2-40B4-BE49-F238E27FC236}">
                <a16:creationId xmlns:a16="http://schemas.microsoft.com/office/drawing/2014/main" id="{6FCABBBA-FD4D-4F03-89EB-4BC105ED9505}"/>
              </a:ext>
            </a:extLst>
          </p:cNvPr>
          <p:cNvSpPr>
            <a:spLocks noGrp="1"/>
          </p:cNvSpPr>
          <p:nvPr>
            <p:ph type="sldNum" sz="quarter" idx="5"/>
          </p:nvPr>
        </p:nvSpPr>
        <p:spPr>
          <a:xfrm>
            <a:off x="3850444" y="9428584"/>
            <a:ext cx="2945659" cy="496332"/>
          </a:xfrm>
          <a:prstGeom prst="rect">
            <a:avLst/>
          </a:prstGeom>
        </p:spPr>
        <p:txBody>
          <a:bodyPr vert="horz" wrap="square" lIns="89148" tIns="44574" rIns="89148" bIns="44574" numCol="1" anchor="b" anchorCtr="0" compatLnSpc="1">
            <a:prstTxWarp prst="textNoShape">
              <a:avLst/>
            </a:prstTxWarp>
          </a:bodyPr>
          <a:lstStyle>
            <a:lvl1pPr algn="r">
              <a:defRPr sz="1100"/>
            </a:lvl1pPr>
          </a:lstStyle>
          <a:p>
            <a:fld id="{AAC9AA59-0248-4ACB-BD8B-DE1049B0BA0D}" type="slidenum">
              <a:rPr lang="fr-FR" altLang="fr-FR"/>
              <a:pPr/>
              <a:t>‹#›</a:t>
            </a:fld>
            <a:endParaRPr lang="fr-FR" altLang="fr-F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C9AA59-0248-4ACB-BD8B-DE1049B0BA0D}" type="slidenum">
              <a:rPr lang="fr-FR" altLang="fr-FR" smtClean="0"/>
              <a:pPr/>
              <a:t>3</a:t>
            </a:fld>
            <a:endParaRPr lang="fr-FR" altLang="fr-FR"/>
          </a:p>
        </p:txBody>
      </p:sp>
    </p:spTree>
    <p:extLst>
      <p:ext uri="{BB962C8B-B14F-4D97-AF65-F5344CB8AC3E}">
        <p14:creationId xmlns:p14="http://schemas.microsoft.com/office/powerpoint/2010/main" val="2674923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C9AA59-0248-4ACB-BD8B-DE1049B0BA0D}" type="slidenum">
              <a:rPr lang="fr-FR" altLang="fr-FR" smtClean="0"/>
              <a:pPr/>
              <a:t>21</a:t>
            </a:fld>
            <a:endParaRPr lang="fr-FR" altLang="fr-FR"/>
          </a:p>
        </p:txBody>
      </p:sp>
    </p:spTree>
    <p:extLst>
      <p:ext uri="{BB962C8B-B14F-4D97-AF65-F5344CB8AC3E}">
        <p14:creationId xmlns:p14="http://schemas.microsoft.com/office/powerpoint/2010/main" val="3944320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 </a:t>
            </a:r>
            <a:endParaRPr lang="en-GB" dirty="0"/>
          </a:p>
        </p:txBody>
      </p:sp>
      <p:sp>
        <p:nvSpPr>
          <p:cNvPr id="4" name="Slide Number Placeholder 3"/>
          <p:cNvSpPr>
            <a:spLocks noGrp="1"/>
          </p:cNvSpPr>
          <p:nvPr>
            <p:ph type="sldNum" sz="quarter" idx="5"/>
          </p:nvPr>
        </p:nvSpPr>
        <p:spPr/>
        <p:txBody>
          <a:bodyPr/>
          <a:lstStyle/>
          <a:p>
            <a:fld id="{AAC9AA59-0248-4ACB-BD8B-DE1049B0BA0D}" type="slidenum">
              <a:rPr lang="fr-FR" altLang="fr-FR" smtClean="0"/>
              <a:pPr/>
              <a:t>22</a:t>
            </a:fld>
            <a:endParaRPr lang="fr-FR" altLang="fr-FR"/>
          </a:p>
        </p:txBody>
      </p:sp>
    </p:spTree>
    <p:extLst>
      <p:ext uri="{BB962C8B-B14F-4D97-AF65-F5344CB8AC3E}">
        <p14:creationId xmlns:p14="http://schemas.microsoft.com/office/powerpoint/2010/main" val="1775082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C9AA59-0248-4ACB-BD8B-DE1049B0BA0D}" type="slidenum">
              <a:rPr lang="fr-FR" altLang="fr-FR" smtClean="0"/>
              <a:pPr/>
              <a:t>23</a:t>
            </a:fld>
            <a:endParaRPr lang="fr-FR" altLang="fr-FR"/>
          </a:p>
        </p:txBody>
      </p:sp>
    </p:spTree>
    <p:extLst>
      <p:ext uri="{BB962C8B-B14F-4D97-AF65-F5344CB8AC3E}">
        <p14:creationId xmlns:p14="http://schemas.microsoft.com/office/powerpoint/2010/main" val="1478263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C9AA59-0248-4ACB-BD8B-DE1049B0BA0D}" type="slidenum">
              <a:rPr lang="fr-FR" altLang="fr-FR" smtClean="0"/>
              <a:pPr/>
              <a:t>24</a:t>
            </a:fld>
            <a:endParaRPr lang="fr-FR" altLang="fr-FR"/>
          </a:p>
        </p:txBody>
      </p:sp>
    </p:spTree>
    <p:extLst>
      <p:ext uri="{BB962C8B-B14F-4D97-AF65-F5344CB8AC3E}">
        <p14:creationId xmlns:p14="http://schemas.microsoft.com/office/powerpoint/2010/main" val="2153848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C9AA59-0248-4ACB-BD8B-DE1049B0BA0D}" type="slidenum">
              <a:rPr lang="fr-FR" altLang="fr-FR" smtClean="0"/>
              <a:pPr/>
              <a:t>28</a:t>
            </a:fld>
            <a:endParaRPr lang="fr-FR" altLang="fr-FR"/>
          </a:p>
        </p:txBody>
      </p:sp>
    </p:spTree>
    <p:extLst>
      <p:ext uri="{BB962C8B-B14F-4D97-AF65-F5344CB8AC3E}">
        <p14:creationId xmlns:p14="http://schemas.microsoft.com/office/powerpoint/2010/main" val="4288249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a:extLst>
              <a:ext uri="{FF2B5EF4-FFF2-40B4-BE49-F238E27FC236}">
                <a16:creationId xmlns:a16="http://schemas.microsoft.com/office/drawing/2014/main" id="{2F7B19A3-DC35-473B-8FBB-88D4CFC9BB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Espace réservé des commentaires 2">
            <a:extLst>
              <a:ext uri="{FF2B5EF4-FFF2-40B4-BE49-F238E27FC236}">
                <a16:creationId xmlns:a16="http://schemas.microsoft.com/office/drawing/2014/main" id="{92E17DEE-310E-4F94-9C0F-AEC8F5A6F6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68612" name="Espace réservé du numéro de diapositive 3">
            <a:extLst>
              <a:ext uri="{FF2B5EF4-FFF2-40B4-BE49-F238E27FC236}">
                <a16:creationId xmlns:a16="http://schemas.microsoft.com/office/drawing/2014/main" id="{C2659F3C-19E8-4C6E-88E6-CF2DE1AE97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24332" indent="-278589">
              <a:defRPr>
                <a:solidFill>
                  <a:schemeClr val="tx1"/>
                </a:solidFill>
                <a:latin typeface="Calibri" panose="020F0502020204030204" pitchFamily="34" charset="0"/>
                <a:ea typeface="MS PGothic" panose="020B0600070205080204" pitchFamily="34" charset="-128"/>
              </a:defRPr>
            </a:lvl2pPr>
            <a:lvl3pPr marL="1114358" indent="-222872">
              <a:defRPr>
                <a:solidFill>
                  <a:schemeClr val="tx1"/>
                </a:solidFill>
                <a:latin typeface="Calibri" panose="020F0502020204030204" pitchFamily="34" charset="0"/>
                <a:ea typeface="MS PGothic" panose="020B0600070205080204" pitchFamily="34" charset="-128"/>
              </a:defRPr>
            </a:lvl3pPr>
            <a:lvl4pPr marL="1560101" indent="-222872">
              <a:defRPr>
                <a:solidFill>
                  <a:schemeClr val="tx1"/>
                </a:solidFill>
                <a:latin typeface="Calibri" panose="020F0502020204030204" pitchFamily="34" charset="0"/>
                <a:ea typeface="MS PGothic" panose="020B0600070205080204" pitchFamily="34" charset="-128"/>
              </a:defRPr>
            </a:lvl4pPr>
            <a:lvl5pPr marL="2005844" indent="-222872">
              <a:defRPr>
                <a:solidFill>
                  <a:schemeClr val="tx1"/>
                </a:solidFill>
                <a:latin typeface="Calibri" panose="020F0502020204030204" pitchFamily="34" charset="0"/>
                <a:ea typeface="MS PGothic" panose="020B0600070205080204" pitchFamily="34" charset="-128"/>
              </a:defRPr>
            </a:lvl5pPr>
            <a:lvl6pPr marL="2451587" indent="-22287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897332" indent="-22287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343075" indent="-22287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788818" indent="-22287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E6D1106-DA09-4715-A627-928138FC6C37}" type="slidenum">
              <a:rPr lang="fr-FR" altLang="fr-FR"/>
              <a:pPr/>
              <a:t>34</a:t>
            </a:fld>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7C9309D-2974-41FB-B5D8-0B540AF25D72}"/>
              </a:ext>
            </a:extLst>
          </p:cNvPr>
          <p:cNvSpPr>
            <a:spLocks noGrp="1"/>
          </p:cNvSpPr>
          <p:nvPr>
            <p:ph type="dt" sz="half" idx="10"/>
          </p:nvPr>
        </p:nvSpPr>
        <p:spPr/>
        <p:txBody>
          <a:bodyPr/>
          <a:lstStyle>
            <a:lvl1pPr>
              <a:defRPr/>
            </a:lvl1pPr>
          </a:lstStyle>
          <a:p>
            <a:pPr>
              <a:defRPr/>
            </a:pPr>
            <a:fld id="{45E93A08-C08D-46E5-97B4-8FBBBAC85619}" type="datetime1">
              <a:rPr lang="en-GB" altLang="fr-FR"/>
              <a:pPr>
                <a:defRPr/>
              </a:pPr>
              <a:t>18/04/2022</a:t>
            </a:fld>
            <a:endParaRPr lang="en-GB" altLang="fr-FR"/>
          </a:p>
        </p:txBody>
      </p:sp>
      <p:sp>
        <p:nvSpPr>
          <p:cNvPr id="5" name="Footer Placeholder 4">
            <a:extLst>
              <a:ext uri="{FF2B5EF4-FFF2-40B4-BE49-F238E27FC236}">
                <a16:creationId xmlns:a16="http://schemas.microsoft.com/office/drawing/2014/main" id="{CFC594BB-95E4-4D24-A1AA-48D413F4794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64B79B8-8FA8-4BD2-8B08-67AE554D7BC1}"/>
              </a:ext>
            </a:extLst>
          </p:cNvPr>
          <p:cNvSpPr>
            <a:spLocks noGrp="1"/>
          </p:cNvSpPr>
          <p:nvPr>
            <p:ph type="sldNum" sz="quarter" idx="12"/>
          </p:nvPr>
        </p:nvSpPr>
        <p:spPr/>
        <p:txBody>
          <a:bodyPr/>
          <a:lstStyle>
            <a:lvl1pPr>
              <a:defRPr/>
            </a:lvl1pPr>
          </a:lstStyle>
          <a:p>
            <a:fld id="{288726CA-092F-4903-B4B1-E527C793877C}" type="slidenum">
              <a:rPr lang="en-GB" altLang="fr-FR"/>
              <a:pPr/>
              <a:t>‹#›</a:t>
            </a:fld>
            <a:endParaRPr lang="en-GB" altLang="fr-FR"/>
          </a:p>
        </p:txBody>
      </p:sp>
    </p:spTree>
    <p:extLst>
      <p:ext uri="{BB962C8B-B14F-4D97-AF65-F5344CB8AC3E}">
        <p14:creationId xmlns:p14="http://schemas.microsoft.com/office/powerpoint/2010/main" val="3054313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87F39D-9079-4807-887A-DAD63AED71E4}"/>
              </a:ext>
            </a:extLst>
          </p:cNvPr>
          <p:cNvSpPr>
            <a:spLocks noGrp="1"/>
          </p:cNvSpPr>
          <p:nvPr>
            <p:ph type="dt" sz="half" idx="10"/>
          </p:nvPr>
        </p:nvSpPr>
        <p:spPr/>
        <p:txBody>
          <a:bodyPr/>
          <a:lstStyle>
            <a:lvl1pPr>
              <a:defRPr/>
            </a:lvl1pPr>
          </a:lstStyle>
          <a:p>
            <a:pPr>
              <a:defRPr/>
            </a:pPr>
            <a:fld id="{28A0C0E6-B0E8-42B5-8FB1-69B20BE1E152}" type="datetime1">
              <a:rPr lang="en-GB" altLang="fr-FR"/>
              <a:pPr>
                <a:defRPr/>
              </a:pPr>
              <a:t>18/04/2022</a:t>
            </a:fld>
            <a:endParaRPr lang="en-GB" altLang="fr-FR"/>
          </a:p>
        </p:txBody>
      </p:sp>
      <p:sp>
        <p:nvSpPr>
          <p:cNvPr id="5" name="Footer Placeholder 4">
            <a:extLst>
              <a:ext uri="{FF2B5EF4-FFF2-40B4-BE49-F238E27FC236}">
                <a16:creationId xmlns:a16="http://schemas.microsoft.com/office/drawing/2014/main" id="{8014D3D9-F9F5-4C00-8EB6-41B126499BB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0353210-A7A2-41F5-A62D-94E0823E5ABF}"/>
              </a:ext>
            </a:extLst>
          </p:cNvPr>
          <p:cNvSpPr>
            <a:spLocks noGrp="1"/>
          </p:cNvSpPr>
          <p:nvPr>
            <p:ph type="sldNum" sz="quarter" idx="12"/>
          </p:nvPr>
        </p:nvSpPr>
        <p:spPr/>
        <p:txBody>
          <a:bodyPr/>
          <a:lstStyle>
            <a:lvl1pPr>
              <a:defRPr/>
            </a:lvl1pPr>
          </a:lstStyle>
          <a:p>
            <a:fld id="{96285BC2-4D8D-434F-8AB4-75A2C4907AFD}" type="slidenum">
              <a:rPr lang="en-GB" altLang="fr-FR"/>
              <a:pPr/>
              <a:t>‹#›</a:t>
            </a:fld>
            <a:endParaRPr lang="en-GB" altLang="fr-FR"/>
          </a:p>
        </p:txBody>
      </p:sp>
    </p:spTree>
    <p:extLst>
      <p:ext uri="{BB962C8B-B14F-4D97-AF65-F5344CB8AC3E}">
        <p14:creationId xmlns:p14="http://schemas.microsoft.com/office/powerpoint/2010/main" val="795830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E01970-E8CE-46F8-B11A-A6DC351BEB61}"/>
              </a:ext>
            </a:extLst>
          </p:cNvPr>
          <p:cNvSpPr>
            <a:spLocks noGrp="1"/>
          </p:cNvSpPr>
          <p:nvPr>
            <p:ph type="dt" sz="half" idx="10"/>
          </p:nvPr>
        </p:nvSpPr>
        <p:spPr/>
        <p:txBody>
          <a:bodyPr/>
          <a:lstStyle>
            <a:lvl1pPr>
              <a:defRPr/>
            </a:lvl1pPr>
          </a:lstStyle>
          <a:p>
            <a:pPr>
              <a:defRPr/>
            </a:pPr>
            <a:fld id="{EAF01F17-0199-4CA2-9DB6-17D1915DB110}" type="datetime1">
              <a:rPr lang="en-GB" altLang="fr-FR"/>
              <a:pPr>
                <a:defRPr/>
              </a:pPr>
              <a:t>18/04/2022</a:t>
            </a:fld>
            <a:endParaRPr lang="en-GB" altLang="fr-FR"/>
          </a:p>
        </p:txBody>
      </p:sp>
      <p:sp>
        <p:nvSpPr>
          <p:cNvPr id="5" name="Footer Placeholder 4">
            <a:extLst>
              <a:ext uri="{FF2B5EF4-FFF2-40B4-BE49-F238E27FC236}">
                <a16:creationId xmlns:a16="http://schemas.microsoft.com/office/drawing/2014/main" id="{D288C347-1EA1-42F9-857D-DCEF9F91657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FF9E49A-5E25-4AC0-8EA3-63EA79F34B02}"/>
              </a:ext>
            </a:extLst>
          </p:cNvPr>
          <p:cNvSpPr>
            <a:spLocks noGrp="1"/>
          </p:cNvSpPr>
          <p:nvPr>
            <p:ph type="sldNum" sz="quarter" idx="12"/>
          </p:nvPr>
        </p:nvSpPr>
        <p:spPr/>
        <p:txBody>
          <a:bodyPr/>
          <a:lstStyle>
            <a:lvl1pPr>
              <a:defRPr/>
            </a:lvl1pPr>
          </a:lstStyle>
          <a:p>
            <a:fld id="{A848ACE2-6AEE-4C97-8882-C4253E1839D1}" type="slidenum">
              <a:rPr lang="en-GB" altLang="fr-FR"/>
              <a:pPr/>
              <a:t>‹#›</a:t>
            </a:fld>
            <a:endParaRPr lang="en-GB" altLang="fr-FR"/>
          </a:p>
        </p:txBody>
      </p:sp>
    </p:spTree>
    <p:extLst>
      <p:ext uri="{BB962C8B-B14F-4D97-AF65-F5344CB8AC3E}">
        <p14:creationId xmlns:p14="http://schemas.microsoft.com/office/powerpoint/2010/main" val="740585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4727FE-C7A6-413D-83A2-89C109DC3AA5}"/>
              </a:ext>
            </a:extLst>
          </p:cNvPr>
          <p:cNvSpPr>
            <a:spLocks noGrp="1"/>
          </p:cNvSpPr>
          <p:nvPr>
            <p:ph type="dt" sz="half" idx="10"/>
          </p:nvPr>
        </p:nvSpPr>
        <p:spPr/>
        <p:txBody>
          <a:bodyPr/>
          <a:lstStyle>
            <a:lvl1pPr>
              <a:defRPr/>
            </a:lvl1pPr>
          </a:lstStyle>
          <a:p>
            <a:pPr>
              <a:defRPr/>
            </a:pPr>
            <a:fld id="{44A9A965-7F89-46EE-A774-FF51AE7DD484}" type="datetime1">
              <a:rPr lang="en-GB" altLang="fr-FR"/>
              <a:pPr>
                <a:defRPr/>
              </a:pPr>
              <a:t>18/04/2022</a:t>
            </a:fld>
            <a:endParaRPr lang="en-GB" altLang="fr-FR"/>
          </a:p>
        </p:txBody>
      </p:sp>
      <p:sp>
        <p:nvSpPr>
          <p:cNvPr id="5" name="Footer Placeholder 4">
            <a:extLst>
              <a:ext uri="{FF2B5EF4-FFF2-40B4-BE49-F238E27FC236}">
                <a16:creationId xmlns:a16="http://schemas.microsoft.com/office/drawing/2014/main" id="{B11B793D-42E1-4CDC-9B7A-BC96A1C26F2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B9DD638-FCED-41D8-B21D-159A978A88E4}"/>
              </a:ext>
            </a:extLst>
          </p:cNvPr>
          <p:cNvSpPr>
            <a:spLocks noGrp="1"/>
          </p:cNvSpPr>
          <p:nvPr>
            <p:ph type="sldNum" sz="quarter" idx="12"/>
          </p:nvPr>
        </p:nvSpPr>
        <p:spPr/>
        <p:txBody>
          <a:bodyPr/>
          <a:lstStyle>
            <a:lvl1pPr>
              <a:defRPr/>
            </a:lvl1pPr>
          </a:lstStyle>
          <a:p>
            <a:fld id="{BFD233C9-0C0F-49A6-B782-E961F9B2E65B}" type="slidenum">
              <a:rPr lang="en-GB" altLang="fr-FR"/>
              <a:pPr/>
              <a:t>‹#›</a:t>
            </a:fld>
            <a:endParaRPr lang="en-GB" altLang="fr-FR"/>
          </a:p>
        </p:txBody>
      </p:sp>
    </p:spTree>
    <p:extLst>
      <p:ext uri="{BB962C8B-B14F-4D97-AF65-F5344CB8AC3E}">
        <p14:creationId xmlns:p14="http://schemas.microsoft.com/office/powerpoint/2010/main" val="304741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A3038C-1301-40D6-802A-A0AE27EC50C3}"/>
              </a:ext>
            </a:extLst>
          </p:cNvPr>
          <p:cNvSpPr>
            <a:spLocks noGrp="1"/>
          </p:cNvSpPr>
          <p:nvPr>
            <p:ph type="dt" sz="half" idx="10"/>
          </p:nvPr>
        </p:nvSpPr>
        <p:spPr/>
        <p:txBody>
          <a:bodyPr/>
          <a:lstStyle>
            <a:lvl1pPr>
              <a:defRPr/>
            </a:lvl1pPr>
          </a:lstStyle>
          <a:p>
            <a:pPr>
              <a:defRPr/>
            </a:pPr>
            <a:fld id="{9FB365AD-518F-4C8C-A4D5-ED247579FC4F}" type="datetime1">
              <a:rPr lang="en-GB" altLang="fr-FR"/>
              <a:pPr>
                <a:defRPr/>
              </a:pPr>
              <a:t>18/04/2022</a:t>
            </a:fld>
            <a:endParaRPr lang="en-GB" altLang="fr-FR"/>
          </a:p>
        </p:txBody>
      </p:sp>
      <p:sp>
        <p:nvSpPr>
          <p:cNvPr id="5" name="Footer Placeholder 4">
            <a:extLst>
              <a:ext uri="{FF2B5EF4-FFF2-40B4-BE49-F238E27FC236}">
                <a16:creationId xmlns:a16="http://schemas.microsoft.com/office/drawing/2014/main" id="{59F72315-0122-4B52-B329-52E3218D052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3F7CF9D-7EA2-4B6F-975C-2DEDAE49EB23}"/>
              </a:ext>
            </a:extLst>
          </p:cNvPr>
          <p:cNvSpPr>
            <a:spLocks noGrp="1"/>
          </p:cNvSpPr>
          <p:nvPr>
            <p:ph type="sldNum" sz="quarter" idx="12"/>
          </p:nvPr>
        </p:nvSpPr>
        <p:spPr/>
        <p:txBody>
          <a:bodyPr/>
          <a:lstStyle>
            <a:lvl1pPr>
              <a:defRPr/>
            </a:lvl1pPr>
          </a:lstStyle>
          <a:p>
            <a:fld id="{8192D1E9-9034-4248-BDE6-1F675CC612AB}" type="slidenum">
              <a:rPr lang="en-GB" altLang="fr-FR"/>
              <a:pPr/>
              <a:t>‹#›</a:t>
            </a:fld>
            <a:endParaRPr lang="en-GB" altLang="fr-FR"/>
          </a:p>
        </p:txBody>
      </p:sp>
    </p:spTree>
    <p:extLst>
      <p:ext uri="{BB962C8B-B14F-4D97-AF65-F5344CB8AC3E}">
        <p14:creationId xmlns:p14="http://schemas.microsoft.com/office/powerpoint/2010/main" val="1446384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DD1ED3AA-83EE-441D-8C60-BA410CA19366}"/>
              </a:ext>
            </a:extLst>
          </p:cNvPr>
          <p:cNvSpPr>
            <a:spLocks noGrp="1"/>
          </p:cNvSpPr>
          <p:nvPr>
            <p:ph type="dt" sz="half" idx="10"/>
          </p:nvPr>
        </p:nvSpPr>
        <p:spPr/>
        <p:txBody>
          <a:bodyPr/>
          <a:lstStyle>
            <a:lvl1pPr>
              <a:defRPr/>
            </a:lvl1pPr>
          </a:lstStyle>
          <a:p>
            <a:pPr>
              <a:defRPr/>
            </a:pPr>
            <a:fld id="{FBAEC2A0-771E-4A76-8A18-6BBA92D2CBA2}" type="datetime1">
              <a:rPr lang="en-GB" altLang="fr-FR"/>
              <a:pPr>
                <a:defRPr/>
              </a:pPr>
              <a:t>18/04/2022</a:t>
            </a:fld>
            <a:endParaRPr lang="en-GB" altLang="fr-FR"/>
          </a:p>
        </p:txBody>
      </p:sp>
      <p:sp>
        <p:nvSpPr>
          <p:cNvPr id="6" name="Footer Placeholder 4">
            <a:extLst>
              <a:ext uri="{FF2B5EF4-FFF2-40B4-BE49-F238E27FC236}">
                <a16:creationId xmlns:a16="http://schemas.microsoft.com/office/drawing/2014/main" id="{3240EF18-0259-4B90-9A17-5BE789BBD9D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3D32196-6F10-45A6-BFD4-73CE99801716}"/>
              </a:ext>
            </a:extLst>
          </p:cNvPr>
          <p:cNvSpPr>
            <a:spLocks noGrp="1"/>
          </p:cNvSpPr>
          <p:nvPr>
            <p:ph type="sldNum" sz="quarter" idx="12"/>
          </p:nvPr>
        </p:nvSpPr>
        <p:spPr/>
        <p:txBody>
          <a:bodyPr/>
          <a:lstStyle>
            <a:lvl1pPr>
              <a:defRPr/>
            </a:lvl1pPr>
          </a:lstStyle>
          <a:p>
            <a:fld id="{A4C0C280-638F-4346-BD53-D92DB8E4AAEC}" type="slidenum">
              <a:rPr lang="en-GB" altLang="fr-FR"/>
              <a:pPr/>
              <a:t>‹#›</a:t>
            </a:fld>
            <a:endParaRPr lang="en-GB" altLang="fr-FR"/>
          </a:p>
        </p:txBody>
      </p:sp>
    </p:spTree>
    <p:extLst>
      <p:ext uri="{BB962C8B-B14F-4D97-AF65-F5344CB8AC3E}">
        <p14:creationId xmlns:p14="http://schemas.microsoft.com/office/powerpoint/2010/main" val="935920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00A351D3-F0ED-4F4C-A0E4-6940A525FD99}"/>
              </a:ext>
            </a:extLst>
          </p:cNvPr>
          <p:cNvSpPr>
            <a:spLocks noGrp="1"/>
          </p:cNvSpPr>
          <p:nvPr>
            <p:ph type="dt" sz="half" idx="10"/>
          </p:nvPr>
        </p:nvSpPr>
        <p:spPr/>
        <p:txBody>
          <a:bodyPr/>
          <a:lstStyle>
            <a:lvl1pPr>
              <a:defRPr/>
            </a:lvl1pPr>
          </a:lstStyle>
          <a:p>
            <a:pPr>
              <a:defRPr/>
            </a:pPr>
            <a:fld id="{7E2F4C8D-4F2A-4871-B0EC-08E6AC727F69}" type="datetime1">
              <a:rPr lang="en-GB" altLang="fr-FR"/>
              <a:pPr>
                <a:defRPr/>
              </a:pPr>
              <a:t>18/04/2022</a:t>
            </a:fld>
            <a:endParaRPr lang="en-GB" altLang="fr-FR"/>
          </a:p>
        </p:txBody>
      </p:sp>
      <p:sp>
        <p:nvSpPr>
          <p:cNvPr id="8" name="Footer Placeholder 4">
            <a:extLst>
              <a:ext uri="{FF2B5EF4-FFF2-40B4-BE49-F238E27FC236}">
                <a16:creationId xmlns:a16="http://schemas.microsoft.com/office/drawing/2014/main" id="{AC1EA384-6B39-4A5F-85CA-E3872BFF0FA1}"/>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54B9E7A6-76D9-414E-8893-B3A73746BCAE}"/>
              </a:ext>
            </a:extLst>
          </p:cNvPr>
          <p:cNvSpPr>
            <a:spLocks noGrp="1"/>
          </p:cNvSpPr>
          <p:nvPr>
            <p:ph type="sldNum" sz="quarter" idx="12"/>
          </p:nvPr>
        </p:nvSpPr>
        <p:spPr/>
        <p:txBody>
          <a:bodyPr/>
          <a:lstStyle>
            <a:lvl1pPr>
              <a:defRPr/>
            </a:lvl1pPr>
          </a:lstStyle>
          <a:p>
            <a:fld id="{2F6A1FE8-8293-4B08-9343-38DA99066B26}" type="slidenum">
              <a:rPr lang="en-GB" altLang="fr-FR"/>
              <a:pPr/>
              <a:t>‹#›</a:t>
            </a:fld>
            <a:endParaRPr lang="en-GB" altLang="fr-FR"/>
          </a:p>
        </p:txBody>
      </p:sp>
    </p:spTree>
    <p:extLst>
      <p:ext uri="{BB962C8B-B14F-4D97-AF65-F5344CB8AC3E}">
        <p14:creationId xmlns:p14="http://schemas.microsoft.com/office/powerpoint/2010/main" val="2982964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01EDDE0-97D0-433B-9DBB-903EFC8CC917}"/>
              </a:ext>
            </a:extLst>
          </p:cNvPr>
          <p:cNvSpPr>
            <a:spLocks noGrp="1"/>
          </p:cNvSpPr>
          <p:nvPr>
            <p:ph type="dt" sz="half" idx="10"/>
          </p:nvPr>
        </p:nvSpPr>
        <p:spPr/>
        <p:txBody>
          <a:bodyPr/>
          <a:lstStyle>
            <a:lvl1pPr>
              <a:defRPr/>
            </a:lvl1pPr>
          </a:lstStyle>
          <a:p>
            <a:pPr>
              <a:defRPr/>
            </a:pPr>
            <a:fld id="{5DE41A9A-80BC-4578-A11F-E337D4602C7A}" type="datetime1">
              <a:rPr lang="en-GB" altLang="fr-FR"/>
              <a:pPr>
                <a:defRPr/>
              </a:pPr>
              <a:t>18/04/2022</a:t>
            </a:fld>
            <a:endParaRPr lang="en-GB" altLang="fr-FR"/>
          </a:p>
        </p:txBody>
      </p:sp>
      <p:sp>
        <p:nvSpPr>
          <p:cNvPr id="4" name="Footer Placeholder 4">
            <a:extLst>
              <a:ext uri="{FF2B5EF4-FFF2-40B4-BE49-F238E27FC236}">
                <a16:creationId xmlns:a16="http://schemas.microsoft.com/office/drawing/2014/main" id="{8827F3EE-A329-4322-BE65-E899B1083FB0}"/>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DCF0893E-1523-4D8D-A09A-B6F3720964B8}"/>
              </a:ext>
            </a:extLst>
          </p:cNvPr>
          <p:cNvSpPr>
            <a:spLocks noGrp="1"/>
          </p:cNvSpPr>
          <p:nvPr>
            <p:ph type="sldNum" sz="quarter" idx="12"/>
          </p:nvPr>
        </p:nvSpPr>
        <p:spPr/>
        <p:txBody>
          <a:bodyPr/>
          <a:lstStyle>
            <a:lvl1pPr>
              <a:defRPr/>
            </a:lvl1pPr>
          </a:lstStyle>
          <a:p>
            <a:fld id="{215D0519-188A-47BB-832C-60D2E31861ED}" type="slidenum">
              <a:rPr lang="en-GB" altLang="fr-FR"/>
              <a:pPr/>
              <a:t>‹#›</a:t>
            </a:fld>
            <a:endParaRPr lang="en-GB" altLang="fr-FR"/>
          </a:p>
        </p:txBody>
      </p:sp>
    </p:spTree>
    <p:extLst>
      <p:ext uri="{BB962C8B-B14F-4D97-AF65-F5344CB8AC3E}">
        <p14:creationId xmlns:p14="http://schemas.microsoft.com/office/powerpoint/2010/main" val="152165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36DC885-BD2F-4818-8880-4C1E85B71C7B}"/>
              </a:ext>
            </a:extLst>
          </p:cNvPr>
          <p:cNvSpPr>
            <a:spLocks noGrp="1"/>
          </p:cNvSpPr>
          <p:nvPr>
            <p:ph type="dt" sz="half" idx="10"/>
          </p:nvPr>
        </p:nvSpPr>
        <p:spPr/>
        <p:txBody>
          <a:bodyPr/>
          <a:lstStyle>
            <a:lvl1pPr>
              <a:defRPr/>
            </a:lvl1pPr>
          </a:lstStyle>
          <a:p>
            <a:pPr>
              <a:defRPr/>
            </a:pPr>
            <a:fld id="{312CA85E-B904-4C53-ADFE-E6A4B46E027C}" type="datetime1">
              <a:rPr lang="en-GB" altLang="fr-FR"/>
              <a:pPr>
                <a:defRPr/>
              </a:pPr>
              <a:t>18/04/2022</a:t>
            </a:fld>
            <a:endParaRPr lang="en-GB" altLang="fr-FR"/>
          </a:p>
        </p:txBody>
      </p:sp>
      <p:sp>
        <p:nvSpPr>
          <p:cNvPr id="3" name="Footer Placeholder 4">
            <a:extLst>
              <a:ext uri="{FF2B5EF4-FFF2-40B4-BE49-F238E27FC236}">
                <a16:creationId xmlns:a16="http://schemas.microsoft.com/office/drawing/2014/main" id="{26FFBD86-35DC-47B2-A138-BFCAD9AF613F}"/>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EB08F975-CA07-4D51-9CE5-1CECE02E96E7}"/>
              </a:ext>
            </a:extLst>
          </p:cNvPr>
          <p:cNvSpPr>
            <a:spLocks noGrp="1"/>
          </p:cNvSpPr>
          <p:nvPr>
            <p:ph type="sldNum" sz="quarter" idx="12"/>
          </p:nvPr>
        </p:nvSpPr>
        <p:spPr/>
        <p:txBody>
          <a:bodyPr/>
          <a:lstStyle>
            <a:lvl1pPr>
              <a:defRPr/>
            </a:lvl1pPr>
          </a:lstStyle>
          <a:p>
            <a:fld id="{9CD80BE4-CC07-4565-BB0D-A04B7E555BC1}" type="slidenum">
              <a:rPr lang="en-GB" altLang="fr-FR"/>
              <a:pPr/>
              <a:t>‹#›</a:t>
            </a:fld>
            <a:endParaRPr lang="en-GB" altLang="fr-FR"/>
          </a:p>
        </p:txBody>
      </p:sp>
    </p:spTree>
    <p:extLst>
      <p:ext uri="{BB962C8B-B14F-4D97-AF65-F5344CB8AC3E}">
        <p14:creationId xmlns:p14="http://schemas.microsoft.com/office/powerpoint/2010/main" val="3197742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FDD2621-A7DD-43BC-B281-ED08DE4C7E81}"/>
              </a:ext>
            </a:extLst>
          </p:cNvPr>
          <p:cNvSpPr>
            <a:spLocks noGrp="1"/>
          </p:cNvSpPr>
          <p:nvPr>
            <p:ph type="dt" sz="half" idx="10"/>
          </p:nvPr>
        </p:nvSpPr>
        <p:spPr/>
        <p:txBody>
          <a:bodyPr/>
          <a:lstStyle>
            <a:lvl1pPr>
              <a:defRPr/>
            </a:lvl1pPr>
          </a:lstStyle>
          <a:p>
            <a:pPr>
              <a:defRPr/>
            </a:pPr>
            <a:fld id="{08B9A4FB-7F41-4F2A-9CEB-A7992DA376E1}" type="datetime1">
              <a:rPr lang="en-GB" altLang="fr-FR"/>
              <a:pPr>
                <a:defRPr/>
              </a:pPr>
              <a:t>18/04/2022</a:t>
            </a:fld>
            <a:endParaRPr lang="en-GB" altLang="fr-FR"/>
          </a:p>
        </p:txBody>
      </p:sp>
      <p:sp>
        <p:nvSpPr>
          <p:cNvPr id="6" name="Footer Placeholder 4">
            <a:extLst>
              <a:ext uri="{FF2B5EF4-FFF2-40B4-BE49-F238E27FC236}">
                <a16:creationId xmlns:a16="http://schemas.microsoft.com/office/drawing/2014/main" id="{BC0D530C-344D-4F46-A0F1-D538C7F9057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F3FB36B0-D74E-452D-B722-CBACD569C4B9}"/>
              </a:ext>
            </a:extLst>
          </p:cNvPr>
          <p:cNvSpPr>
            <a:spLocks noGrp="1"/>
          </p:cNvSpPr>
          <p:nvPr>
            <p:ph type="sldNum" sz="quarter" idx="12"/>
          </p:nvPr>
        </p:nvSpPr>
        <p:spPr/>
        <p:txBody>
          <a:bodyPr/>
          <a:lstStyle>
            <a:lvl1pPr>
              <a:defRPr/>
            </a:lvl1pPr>
          </a:lstStyle>
          <a:p>
            <a:fld id="{6FA30F7D-6C67-46C7-8651-01E17672B1AC}" type="slidenum">
              <a:rPr lang="en-GB" altLang="fr-FR"/>
              <a:pPr/>
              <a:t>‹#›</a:t>
            </a:fld>
            <a:endParaRPr lang="en-GB" altLang="fr-FR"/>
          </a:p>
        </p:txBody>
      </p:sp>
    </p:spTree>
    <p:extLst>
      <p:ext uri="{BB962C8B-B14F-4D97-AF65-F5344CB8AC3E}">
        <p14:creationId xmlns:p14="http://schemas.microsoft.com/office/powerpoint/2010/main" val="1220934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FD5DD5FD-0DE7-48A9-B46C-897419DAF1C8}"/>
              </a:ext>
            </a:extLst>
          </p:cNvPr>
          <p:cNvSpPr>
            <a:spLocks noGrp="1"/>
          </p:cNvSpPr>
          <p:nvPr>
            <p:ph type="dt" sz="half" idx="10"/>
          </p:nvPr>
        </p:nvSpPr>
        <p:spPr/>
        <p:txBody>
          <a:bodyPr/>
          <a:lstStyle>
            <a:lvl1pPr>
              <a:defRPr/>
            </a:lvl1pPr>
          </a:lstStyle>
          <a:p>
            <a:pPr>
              <a:defRPr/>
            </a:pPr>
            <a:fld id="{149212DF-1DB6-46A7-B270-4760B7D69200}" type="datetime1">
              <a:rPr lang="en-GB" altLang="fr-FR"/>
              <a:pPr>
                <a:defRPr/>
              </a:pPr>
              <a:t>18/04/2022</a:t>
            </a:fld>
            <a:endParaRPr lang="en-GB" altLang="fr-FR"/>
          </a:p>
        </p:txBody>
      </p:sp>
      <p:sp>
        <p:nvSpPr>
          <p:cNvPr id="6" name="Footer Placeholder 4">
            <a:extLst>
              <a:ext uri="{FF2B5EF4-FFF2-40B4-BE49-F238E27FC236}">
                <a16:creationId xmlns:a16="http://schemas.microsoft.com/office/drawing/2014/main" id="{E8165A04-D63D-4D29-87A6-2FBC02F8A71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3B78874-9967-4B77-9192-BCF6C729E3C1}"/>
              </a:ext>
            </a:extLst>
          </p:cNvPr>
          <p:cNvSpPr>
            <a:spLocks noGrp="1"/>
          </p:cNvSpPr>
          <p:nvPr>
            <p:ph type="sldNum" sz="quarter" idx="12"/>
          </p:nvPr>
        </p:nvSpPr>
        <p:spPr/>
        <p:txBody>
          <a:bodyPr/>
          <a:lstStyle>
            <a:lvl1pPr>
              <a:defRPr/>
            </a:lvl1pPr>
          </a:lstStyle>
          <a:p>
            <a:fld id="{CDE3E0A0-97CF-4FF6-A1E2-41232655A724}" type="slidenum">
              <a:rPr lang="en-GB" altLang="fr-FR"/>
              <a:pPr/>
              <a:t>‹#›</a:t>
            </a:fld>
            <a:endParaRPr lang="en-GB" altLang="fr-FR"/>
          </a:p>
        </p:txBody>
      </p:sp>
    </p:spTree>
    <p:extLst>
      <p:ext uri="{BB962C8B-B14F-4D97-AF65-F5344CB8AC3E}">
        <p14:creationId xmlns:p14="http://schemas.microsoft.com/office/powerpoint/2010/main" val="3253241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CCC39DF-CF6F-4D8C-9B54-F5124809BD02}"/>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endParaRPr lang="en-GB" altLang="fr-FR"/>
          </a:p>
        </p:txBody>
      </p:sp>
      <p:sp>
        <p:nvSpPr>
          <p:cNvPr id="1027" name="Text Placeholder 2">
            <a:extLst>
              <a:ext uri="{FF2B5EF4-FFF2-40B4-BE49-F238E27FC236}">
                <a16:creationId xmlns:a16="http://schemas.microsoft.com/office/drawing/2014/main" id="{A76FEB14-E2DC-44D5-951B-FD0E88E76892}"/>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endParaRPr lang="en-GB" altLang="fr-FR"/>
          </a:p>
        </p:txBody>
      </p:sp>
      <p:sp>
        <p:nvSpPr>
          <p:cNvPr id="4" name="Date Placeholder 3">
            <a:extLst>
              <a:ext uri="{FF2B5EF4-FFF2-40B4-BE49-F238E27FC236}">
                <a16:creationId xmlns:a16="http://schemas.microsoft.com/office/drawing/2014/main" id="{84BFF2A1-22B9-4909-AA0C-05B9F1D07601}"/>
              </a:ext>
            </a:extLst>
          </p:cNvPr>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572B1352-9599-4223-98CC-AE7F2720AD0D}" type="datetime1">
              <a:rPr lang="en-GB" altLang="fr-FR"/>
              <a:pPr>
                <a:defRPr/>
              </a:pPr>
              <a:t>18/04/2022</a:t>
            </a:fld>
            <a:endParaRPr lang="en-GB" altLang="fr-FR"/>
          </a:p>
        </p:txBody>
      </p:sp>
      <p:sp>
        <p:nvSpPr>
          <p:cNvPr id="5" name="Footer Placeholder 4">
            <a:extLst>
              <a:ext uri="{FF2B5EF4-FFF2-40B4-BE49-F238E27FC236}">
                <a16:creationId xmlns:a16="http://schemas.microsoft.com/office/drawing/2014/main" id="{8773FB0A-F915-4606-B1DE-884A5241A9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GB"/>
          </a:p>
        </p:txBody>
      </p:sp>
      <p:sp>
        <p:nvSpPr>
          <p:cNvPr id="6" name="Slide Number Placeholder 5">
            <a:extLst>
              <a:ext uri="{FF2B5EF4-FFF2-40B4-BE49-F238E27FC236}">
                <a16:creationId xmlns:a16="http://schemas.microsoft.com/office/drawing/2014/main" id="{C522B99E-EA5A-4AD4-921A-3262AC62B80B}"/>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4D41000-17D9-4EC5-BECD-E41024BE5477}" type="slidenum">
              <a:rPr lang="en-GB" altLang="fr-FR"/>
              <a:pPr/>
              <a:t>‹#›</a:t>
            </a:fld>
            <a:endParaRPr lang="en-GB"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6pPr>
      <a:lvl7pPr marL="9144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7pPr>
      <a:lvl8pPr marL="13716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8pPr>
      <a:lvl9pPr marL="18288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infoenergie.eu/riv+ener/LCU_fichiers/LT-conservation-energie.pdf"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mailto:https://mail.google.com/mail/u/0/%23inbox/QgrcJHrtrRwxfLxMkjJBvHTglbkJFKpwMVg?projector=1&amp;messagePartId=0.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infoenergie.eu/riv+ener/source-energie/ATT00107.mp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infoenergie.eu/riv+ener/LCU_fichiers/G-prospective.pdf" TargetMode="Externa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hyperlink" Target="http://infoenergie.eu/riv+ener/uranium-reserves.pdf" TargetMode="External"/><Relationship Id="rId5" Type="http://schemas.openxmlformats.org/officeDocument/2006/relationships/image" Target="../media/image1.gif"/><Relationship Id="rId4" Type="http://schemas.openxmlformats.org/officeDocument/2006/relationships/hyperlink" Target="http://infoenergie.eu/riv+ener/energie-sans-riviere/Le%20p%C3%A9trole%20en%20Europe.ht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infoenergie.eu/riv+ener/LCU_fichiers/RSE-pac-et-environnement.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infoenergie.eu/riv+ener/COP21.htm" TargetMode="External"/><Relationship Id="rId2" Type="http://schemas.openxmlformats.org/officeDocument/2006/relationships/hyperlink" Target="http://infoenergie.eu/riv+ener/essentiel.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www.google.com/url?sa=t&amp;source=web&amp;rct=j&amp;url=https://rivieres.info/patri/Pasteur-eau.pdf&amp;ved=2ahUKEwiWz4r97OrxAhWy4IUKHaysBN4QFjAAegQIBRAC&amp;usg=AOvVaw1v7p-UCXOePL4sJxfnrd-3"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jancovici.com/changement-climatique/gaz-a-effet-de-serre-et-cycle-du-carbone/quels-sont-les-gaz-a-effet-de-serre-quels-sont-leurs-contribution-a-leffet-de-serre/" TargetMode="External"/><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gif"/><Relationship Id="rId5" Type="http://schemas.openxmlformats.org/officeDocument/2006/relationships/hyperlink" Target="http://infoenergie.eu/riv+ener/LCU_fichiers/RSE-pac-et-environnement.pdf" TargetMode="External"/><Relationship Id="rId4" Type="http://schemas.openxmlformats.org/officeDocument/2006/relationships/hyperlink" Target="https://fr.wikipedia.org/wiki/Gaz_%C3%A0_effet_de_serre#%C3%89missions_dues_aux_activit%C3%A9s_humaine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gif"/><Relationship Id="rId5" Type="http://schemas.openxmlformats.org/officeDocument/2006/relationships/hyperlink" Target="https://www.dropbox.com/s/88bz6qry02p0klr/dilatation-volumique-eau.jpg?dl=0" TargetMode="External"/><Relationship Id="rId4" Type="http://schemas.openxmlformats.org/officeDocument/2006/relationships/hyperlink" Target="https://www.goodplanet.info/2019/09/25/sauver-les-oceans-pour-sauver-lhumanite-le-constat-glacant-du-giec/"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infoenergie.eu/riv+ener/6cartographie.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SITE-ENERGIE/riv+ener/LCU_fichiers/RSE-pac-et-environnement.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gif"/><Relationship Id="rId5" Type="http://schemas.openxmlformats.org/officeDocument/2006/relationships/image" Target="../media/image13.png"/><Relationship Id="rId4" Type="http://schemas.openxmlformats.org/officeDocument/2006/relationships/hyperlink" Target="https://www.goodplanet.info/?mailpoet_router&amp;endpoint=track&amp;action=click&amp;data=WyI5MzAyIiwidmp3eWZpMWdrNm9vNGt3YzRnc3drY3dvMDRrOG84MDQiLCI1MjIiLCJiODFiMzIxMjVkMzMiLGZhbHNlXQ"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nationalgeographic.fr/environnement/2020/07/antarctique-la-fonte-de-cet-immense-glacier-inquiete-les-scientifiqu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goodplanet.info/2021/04/28/de-lhimalaya-a-larctique-la-fonte-des-glaciers-saccelere-selon-une-etude/?utm_source=mailpoet&amp;utm_medium=email&amp;utm_campaign=les-depeches-goodplanet-mag_5"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infoenergie.eu/riv+ener/1l'eau.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infoenergie.eu/riv+ener/chaines-energetiques-general.htm" TargetMode="External"/><Relationship Id="rId3" Type="http://schemas.openxmlformats.org/officeDocument/2006/relationships/hyperlink" Target="http://www.infoenergie.eu/riv+ener/LCU_fichiers/LT-chaines-energetiques.pdf" TargetMode="External"/><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hyperlink" Target="../../SITE-ENERGIE/chaines-energetiques-general_fichiers/image001.gif" TargetMode="External"/><Relationship Id="rId4" Type="http://schemas.openxmlformats.org/officeDocument/2006/relationships/hyperlink" Target="http://www.infoenergie.eu/riv+ener/LCU_fichiers/WA-fluide-calo.pdf"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bGLFYoqZOy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30.xml.rels><?xml version="1.0" encoding="UTF-8" standalone="yes"?>
<Relationships xmlns="http://schemas.openxmlformats.org/package/2006/relationships"><Relationship Id="rId2" Type="http://schemas.openxmlformats.org/officeDocument/2006/relationships/hyperlink" Target="http://www.infoenergie.eu/model-eco.ht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infoenergie.eu/lex/lexique.htm" TargetMode="Externa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33.xml.rels><?xml version="1.0" encoding="UTF-8" standalone="yes"?>
<Relationships xmlns="http://schemas.openxmlformats.org/package/2006/relationships"><Relationship Id="rId3" Type="http://schemas.openxmlformats.org/officeDocument/2006/relationships/hyperlink" Target="http://infoenergie.eu/riv+ener/COP21.htm" TargetMode="External"/><Relationship Id="rId2" Type="http://schemas.openxmlformats.org/officeDocument/2006/relationships/hyperlink" Target="http://infoenergie.eu/riv+ener/ONU.htm" TargetMode="External"/><Relationship Id="rId1" Type="http://schemas.openxmlformats.org/officeDocument/2006/relationships/slideLayout" Target="../slideLayouts/slideLayout2.xml"/><Relationship Id="rId5" Type="http://schemas.openxmlformats.org/officeDocument/2006/relationships/hyperlink" Target="http://www.infoenergie.eu/riv+ener/LCU_fichiers/ONU-17objectifs.pdf" TargetMode="External"/><Relationship Id="rId4" Type="http://schemas.openxmlformats.org/officeDocument/2006/relationships/hyperlink" Target="https://www.anses.fr/fr/system/files/AIR2012sa0093Ra.pdf"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hyperlink" Target="http://www.infoenergie.eu/riv+ener/complements/AFPAC-2013.htm" TargetMode="External"/><Relationship Id="rId18" Type="http://schemas.openxmlformats.org/officeDocument/2006/relationships/hyperlink" Target="http://www.semhach.fr/" TargetMode="External"/><Relationship Id="rId26" Type="http://schemas.openxmlformats.org/officeDocument/2006/relationships/image" Target="../media/image33.png"/><Relationship Id="rId3" Type="http://schemas.openxmlformats.org/officeDocument/2006/relationships/hyperlink" Target="https://www.brgm.fr/" TargetMode="External"/><Relationship Id="rId21" Type="http://schemas.openxmlformats.org/officeDocument/2006/relationships/image" Target="../media/image30.jpg"/><Relationship Id="rId7" Type="http://schemas.openxmlformats.org/officeDocument/2006/relationships/hyperlink" Target="https://www.edf.fr/collectivites/transition-energetique/solutions-pour-la-transition-energetique?&amp;gclid=EAIaIQobChMIp5Ojrrb95gIVAobVCh1Dgw-XEAAYASAAEgLJ0vD_BwE&amp;gclsrc=aw.ds" TargetMode="External"/><Relationship Id="rId12" Type="http://schemas.openxmlformats.org/officeDocument/2006/relationships/image" Target="../media/image26.jpeg"/><Relationship Id="rId17" Type="http://schemas.openxmlformats.org/officeDocument/2006/relationships/image" Target="../media/image28.jpg"/><Relationship Id="rId25" Type="http://schemas.openxmlformats.org/officeDocument/2006/relationships/hyperlink" Target="http://infoenergie.eu/riv+ener/energie-sans-riviere/PREH.htm" TargetMode="External"/><Relationship Id="rId2" Type="http://schemas.openxmlformats.org/officeDocument/2006/relationships/notesSlide" Target="../notesSlides/notesSlide7.xml"/><Relationship Id="rId16" Type="http://schemas.openxmlformats.org/officeDocument/2006/relationships/hyperlink" Target="https://www.quelleenergie.fr/" TargetMode="External"/><Relationship Id="rId20" Type="http://schemas.openxmlformats.org/officeDocument/2006/relationships/hyperlink" Target="https://www.revolution-energetique.com/photovoltaique-autoconsommer-ou-revendre-son-electricite/" TargetMode="External"/><Relationship Id="rId29" Type="http://schemas.openxmlformats.org/officeDocument/2006/relationships/hyperlink" Target="https://www.dropbox.com/s/qrgg4r6h4aivjuz/Shift_Resilience_Tome3_A-IMPRIMER.pdf?dl=0" TargetMode="Externa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hyperlink" Target="http://rivieres.info/AIFCK/amicale.htm" TargetMode="External"/><Relationship Id="rId24" Type="http://schemas.openxmlformats.org/officeDocument/2006/relationships/image" Target="../media/image32.png"/><Relationship Id="rId5" Type="http://schemas.openxmlformats.org/officeDocument/2006/relationships/hyperlink" Target="http://www.infoenergie.eu/riv+ener/LCU_fichiers/EHPA-francais.pdf" TargetMode="External"/><Relationship Id="rId15" Type="http://schemas.openxmlformats.org/officeDocument/2006/relationships/hyperlink" Target="http://www.infoenergie.eu/riv+ener/LCU_fichiers/LT-barenton.pdf" TargetMode="External"/><Relationship Id="rId23" Type="http://schemas.openxmlformats.org/officeDocument/2006/relationships/image" Target="../media/image31.jpeg"/><Relationship Id="rId28" Type="http://schemas.openxmlformats.org/officeDocument/2006/relationships/hyperlink" Target="https://www.dropbox.com/s/j1ynwxp00rapx2d/Shift_Resilience_Tome2__A-IMPRIMER.pdf?dl=0" TargetMode="External"/><Relationship Id="rId10" Type="http://schemas.openxmlformats.org/officeDocument/2006/relationships/image" Target="../media/image25.jpeg"/><Relationship Id="rId19" Type="http://schemas.openxmlformats.org/officeDocument/2006/relationships/image" Target="../media/image29.jpg"/><Relationship Id="rId4" Type="http://schemas.openxmlformats.org/officeDocument/2006/relationships/image" Target="../media/image22.jpeg"/><Relationship Id="rId9" Type="http://schemas.openxmlformats.org/officeDocument/2006/relationships/hyperlink" Target="https://www.rivieres.info/patri/barometre.htm" TargetMode="External"/><Relationship Id="rId14" Type="http://schemas.openxmlformats.org/officeDocument/2006/relationships/image" Target="../media/image27.jpeg"/><Relationship Id="rId22" Type="http://schemas.openxmlformats.org/officeDocument/2006/relationships/hyperlink" Target="https://oilgear.com/paris-france/" TargetMode="External"/><Relationship Id="rId27" Type="http://schemas.openxmlformats.org/officeDocument/2006/relationships/hyperlink" Target="https://www.dropbox.com/s/ddgh99pdzwmvwd2/Shift_Resilience__Tome1__A-IMPRIMER.pdf?dl=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ubmarinecablemap.com/" TargetMode="External"/><Relationship Id="rId2" Type="http://schemas.openxmlformats.org/officeDocument/2006/relationships/hyperlink" Target="http://infoenergie.eu/oces/verins/V1.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infoenergie.eu/lex/lexique.htm#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economysolarsolutions.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infoenergie.eu/riv+ener/energie-sans-riviere/193methaagricole.pdf"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infoenergie.eu/riv+ener/energie-sans-riviere/LE_CARBURANT_DE_DEMAIN_-1111-1.mp4"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www.infoenergie.eu/riv+ener/energie-sans-riviere/lutins-conservation-energie.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1DD68A-7D13-4CAD-9D6D-095363A7677B}"/>
              </a:ext>
            </a:extLst>
          </p:cNvPr>
          <p:cNvSpPr>
            <a:spLocks noGrp="1"/>
          </p:cNvSpPr>
          <p:nvPr>
            <p:ph type="sldNum" sz="quarter" idx="12"/>
          </p:nvPr>
        </p:nvSpPr>
        <p:spPr/>
        <p:txBody>
          <a:bodyPr/>
          <a:lstStyle/>
          <a:p>
            <a:fld id="{BFD233C9-0C0F-49A6-B782-E961F9B2E65B}" type="slidenum">
              <a:rPr lang="en-GB" altLang="fr-FR" smtClean="0"/>
              <a:pPr/>
              <a:t>1</a:t>
            </a:fld>
            <a:endParaRPr lang="en-GB" altLang="fr-FR"/>
          </a:p>
        </p:txBody>
      </p:sp>
      <p:sp>
        <p:nvSpPr>
          <p:cNvPr id="5" name="Title 1">
            <a:extLst>
              <a:ext uri="{FF2B5EF4-FFF2-40B4-BE49-F238E27FC236}">
                <a16:creationId xmlns:a16="http://schemas.microsoft.com/office/drawing/2014/main" id="{BDE6F63C-07F1-4241-B937-39C51666C81B}"/>
              </a:ext>
            </a:extLst>
          </p:cNvPr>
          <p:cNvSpPr txBox="1">
            <a:spLocks/>
          </p:cNvSpPr>
          <p:nvPr/>
        </p:nvSpPr>
        <p:spPr bwMode="auto">
          <a:xfrm>
            <a:off x="1656397" y="3689188"/>
            <a:ext cx="8879206" cy="245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6pPr>
            <a:lvl7pPr marL="9144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7pPr>
            <a:lvl8pPr marL="13716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8pPr>
            <a:lvl9pPr marL="18288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9pPr>
          </a:lstStyle>
          <a:p>
            <a:pPr algn="ctr"/>
            <a:r>
              <a:rPr lang="fr-FR" sz="4800" dirty="0">
                <a:latin typeface="Lucida Handwriting" panose="03010101010101010101" pitchFamily="66" charset="0"/>
              </a:rPr>
              <a:t>Le temps qui passe</a:t>
            </a:r>
          </a:p>
          <a:p>
            <a:endParaRPr lang="fr-FR" sz="4000" dirty="0">
              <a:latin typeface="Lucida Handwriting" panose="03010101010101010101" pitchFamily="66" charset="0"/>
            </a:endParaRPr>
          </a:p>
          <a:p>
            <a:pPr algn="ctr"/>
            <a:r>
              <a:rPr lang="fr-FR" sz="2400" i="1" dirty="0">
                <a:latin typeface="+mn-lt"/>
              </a:rPr>
              <a:t>La politique est en décalage avec la science par rapport à l’urgence</a:t>
            </a:r>
          </a:p>
          <a:p>
            <a:pPr algn="ctr"/>
            <a:r>
              <a:rPr lang="fr-FR" sz="2400" i="1" dirty="0">
                <a:latin typeface="+mn-lt"/>
              </a:rPr>
              <a:t>Angela Merkel</a:t>
            </a:r>
            <a:endParaRPr lang="en-GB" sz="2400" i="1" dirty="0">
              <a:latin typeface="+mn-lt"/>
            </a:endParaRPr>
          </a:p>
        </p:txBody>
      </p:sp>
      <p:pic>
        <p:nvPicPr>
          <p:cNvPr id="6" name="Picture 5">
            <a:extLst>
              <a:ext uri="{FF2B5EF4-FFF2-40B4-BE49-F238E27FC236}">
                <a16:creationId xmlns:a16="http://schemas.microsoft.com/office/drawing/2014/main" id="{C1157015-B030-4D31-80B1-B2F3679F03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6577" y="419134"/>
            <a:ext cx="2611212" cy="2933945"/>
          </a:xfrm>
          <a:prstGeom prst="rect">
            <a:avLst/>
          </a:prstGeom>
        </p:spPr>
      </p:pic>
    </p:spTree>
    <p:extLst>
      <p:ext uri="{BB962C8B-B14F-4D97-AF65-F5344CB8AC3E}">
        <p14:creationId xmlns:p14="http://schemas.microsoft.com/office/powerpoint/2010/main" val="2623530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A2905F-A49A-4E5B-933A-B3CBEBAC253B}"/>
              </a:ext>
            </a:extLst>
          </p:cNvPr>
          <p:cNvSpPr>
            <a:spLocks noGrp="1"/>
          </p:cNvSpPr>
          <p:nvPr>
            <p:ph type="sldNum" sz="quarter" idx="12"/>
          </p:nvPr>
        </p:nvSpPr>
        <p:spPr/>
        <p:txBody>
          <a:bodyPr/>
          <a:lstStyle/>
          <a:p>
            <a:fld id="{BFD233C9-0C0F-49A6-B782-E961F9B2E65B}" type="slidenum">
              <a:rPr lang="en-GB" altLang="fr-FR" smtClean="0"/>
              <a:pPr/>
              <a:t>10</a:t>
            </a:fld>
            <a:endParaRPr lang="en-GB" altLang="fr-FR" dirty="0"/>
          </a:p>
        </p:txBody>
      </p:sp>
      <p:pic>
        <p:nvPicPr>
          <p:cNvPr id="11" name="Content Placeholder 10">
            <a:extLst>
              <a:ext uri="{FF2B5EF4-FFF2-40B4-BE49-F238E27FC236}">
                <a16:creationId xmlns:a16="http://schemas.microsoft.com/office/drawing/2014/main" id="{DDD3661E-9D08-43FF-B130-C5AA1522E9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59096" y="4634125"/>
            <a:ext cx="5976593" cy="1174390"/>
          </a:xfrm>
        </p:spPr>
      </p:pic>
      <p:sp>
        <p:nvSpPr>
          <p:cNvPr id="12" name="Content Placeholder 2">
            <a:extLst>
              <a:ext uri="{FF2B5EF4-FFF2-40B4-BE49-F238E27FC236}">
                <a16:creationId xmlns:a16="http://schemas.microsoft.com/office/drawing/2014/main" id="{9B6A9DA6-2C08-4C9D-8D93-7949D427BC23}"/>
              </a:ext>
            </a:extLst>
          </p:cNvPr>
          <p:cNvSpPr txBox="1">
            <a:spLocks/>
          </p:cNvSpPr>
          <p:nvPr/>
        </p:nvSpPr>
        <p:spPr bwMode="auto">
          <a:xfrm>
            <a:off x="666386" y="674914"/>
            <a:ext cx="11201960" cy="362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Font typeface="Arial" panose="020B0604020202020204" pitchFamily="34" charset="0"/>
              <a:buNone/>
            </a:pPr>
            <a:endParaRPr lang="fr-FR" sz="800" dirty="0">
              <a:latin typeface="Lucida Handwriting" panose="03010101010101010101" pitchFamily="66" charset="0"/>
            </a:endParaRPr>
          </a:p>
          <a:p>
            <a:pPr marL="0" indent="0">
              <a:spcBef>
                <a:spcPts val="1800"/>
              </a:spcBef>
              <a:buFont typeface="Arial" panose="020B0604020202020204" pitchFamily="34" charset="0"/>
              <a:buNone/>
            </a:pPr>
            <a:r>
              <a:rPr lang="fr-FR" dirty="0">
                <a:latin typeface="Lucida Handwriting" panose="03010101010101010101" pitchFamily="66" charset="0"/>
              </a:rPr>
              <a:t>Le temps de chauffe…….. 5000h</a:t>
            </a:r>
          </a:p>
          <a:p>
            <a:pPr marL="0" indent="0">
              <a:spcBef>
                <a:spcPts val="1200"/>
              </a:spcBef>
              <a:buNone/>
            </a:pPr>
            <a:endParaRPr lang="fr-FR" sz="2000" b="1" i="1" dirty="0">
              <a:latin typeface="Arial Narrow" panose="020B0606020202030204" pitchFamily="34" charset="0"/>
            </a:endParaRPr>
          </a:p>
          <a:p>
            <a:pPr marL="0" indent="0">
              <a:spcBef>
                <a:spcPts val="1200"/>
              </a:spcBef>
              <a:buNone/>
            </a:pPr>
            <a:r>
              <a:rPr lang="fr-FR" sz="2000" b="1" i="1" dirty="0">
                <a:latin typeface="Arial Narrow" panose="020B0606020202030204" pitchFamily="34" charset="0"/>
              </a:rPr>
              <a:t>Le chauffage et la période de chauffe (environ 5000h)</a:t>
            </a:r>
          </a:p>
          <a:p>
            <a:pPr marL="0" indent="0">
              <a:buFont typeface="Arial" panose="020B0604020202020204" pitchFamily="34" charset="0"/>
              <a:buNone/>
            </a:pPr>
            <a:r>
              <a:rPr lang="fr-FR" sz="1800" dirty="0">
                <a:latin typeface="Arial Narrow" panose="020B0606020202030204" pitchFamily="34" charset="0"/>
              </a:rPr>
              <a:t>La puissance thermique disponible en kW avec un débit de la Seine proche de 400 m</a:t>
            </a:r>
            <a:r>
              <a:rPr lang="fr-FR" sz="1800" b="1" baseline="30000" dirty="0">
                <a:latin typeface="Arial Narrow" panose="020B0606020202030204" pitchFamily="34" charset="0"/>
              </a:rPr>
              <a:t>3</a:t>
            </a:r>
            <a:r>
              <a:rPr lang="fr-FR" sz="1800" dirty="0">
                <a:latin typeface="Arial Narrow" panose="020B0606020202030204" pitchFamily="34" charset="0"/>
              </a:rPr>
              <a:t>/s ou 1 440 000 m</a:t>
            </a:r>
            <a:r>
              <a:rPr lang="fr-FR" sz="1800" b="1" baseline="30000" dirty="0">
                <a:latin typeface="Arial Narrow" panose="020B0606020202030204" pitchFamily="34" charset="0"/>
              </a:rPr>
              <a:t>3</a:t>
            </a:r>
            <a:r>
              <a:rPr lang="fr-FR" sz="1800" dirty="0">
                <a:latin typeface="Arial Narrow" panose="020B0606020202030204" pitchFamily="34" charset="0"/>
              </a:rPr>
              <a:t>/h pour une différence de température de 10 degrés centigrade est égale à 1,16 x 1 440 000 x 10 = 16 704 000 kW</a:t>
            </a:r>
          </a:p>
          <a:p>
            <a:pPr marL="0" indent="0">
              <a:buFont typeface="Arial" panose="020B0604020202020204" pitchFamily="34" charset="0"/>
              <a:buNone/>
            </a:pPr>
            <a:r>
              <a:rPr lang="fr-FR" sz="1800" dirty="0">
                <a:latin typeface="Arial Narrow" panose="020B0606020202030204" pitchFamily="34" charset="0"/>
              </a:rPr>
              <a:t>Le potentiel thermique exprimé en kWh de la Seine entre mi octobre et mi avril correspondant à une période de chauffe voisine de 4500h et avec un débit moyen proche de 400 m</a:t>
            </a:r>
            <a:r>
              <a:rPr lang="fr-FR" sz="1800" b="1" baseline="30000" dirty="0">
                <a:latin typeface="Arial Narrow" panose="020B0606020202030204" pitchFamily="34" charset="0"/>
              </a:rPr>
              <a:t>3</a:t>
            </a:r>
            <a:r>
              <a:rPr lang="fr-FR" sz="1800" dirty="0">
                <a:latin typeface="Arial Narrow" panose="020B0606020202030204" pitchFamily="34" charset="0"/>
              </a:rPr>
              <a:t>/s (voir page 46) à un volume d’eau égal à 1 440 000 x 4500  m</a:t>
            </a:r>
            <a:r>
              <a:rPr lang="fr-FR" sz="1800" b="1" baseline="30000" dirty="0">
                <a:latin typeface="Arial Narrow" panose="020B0606020202030204" pitchFamily="34" charset="0"/>
              </a:rPr>
              <a:t>3</a:t>
            </a:r>
            <a:r>
              <a:rPr lang="fr-FR" sz="1800" dirty="0">
                <a:latin typeface="Arial Narrow" panose="020B0606020202030204" pitchFamily="34" charset="0"/>
              </a:rPr>
              <a:t> et une énergie égal 1,16 x 1 440 000 x 4500  x 10 = 7,5 x 10</a:t>
            </a:r>
            <a:r>
              <a:rPr lang="fr-FR" sz="1800" b="1" baseline="30000" dirty="0">
                <a:latin typeface="Arial Narrow" panose="020B0606020202030204" pitchFamily="34" charset="0"/>
              </a:rPr>
              <a:t>10</a:t>
            </a:r>
            <a:r>
              <a:rPr lang="fr-FR" sz="1800" dirty="0">
                <a:latin typeface="Arial Narrow" panose="020B0606020202030204" pitchFamily="34" charset="0"/>
              </a:rPr>
              <a:t> kWh</a:t>
            </a:r>
          </a:p>
          <a:p>
            <a:pPr marL="0" indent="0">
              <a:buFont typeface="Arial" panose="020B0604020202020204" pitchFamily="34" charset="0"/>
              <a:buNone/>
            </a:pPr>
            <a:r>
              <a:rPr lang="fr-FR" sz="1800" dirty="0">
                <a:latin typeface="Arial Narrow" panose="020B0606020202030204" pitchFamily="34" charset="0"/>
              </a:rPr>
              <a:t>Ou 7500 kWh pour chacun des 10 millions de parisiens un peu supérieur au besoin actuel sans isolation (Voir figure 1)</a:t>
            </a:r>
            <a:br>
              <a:rPr lang="fr-FR" sz="1800" dirty="0">
                <a:latin typeface="Arial Narrow" panose="020B0606020202030204" pitchFamily="34" charset="0"/>
              </a:rPr>
            </a:br>
            <a:r>
              <a:rPr lang="fr-FR" sz="1800" dirty="0">
                <a:latin typeface="Arial Narrow" panose="020B0606020202030204" pitchFamily="34" charset="0"/>
              </a:rPr>
              <a:t>(30 m</a:t>
            </a:r>
            <a:r>
              <a:rPr lang="fr-FR" sz="1800" b="1" baseline="30000" dirty="0">
                <a:latin typeface="Arial Narrow" panose="020B0606020202030204" pitchFamily="34" charset="0"/>
              </a:rPr>
              <a:t>2</a:t>
            </a:r>
            <a:r>
              <a:rPr lang="fr-FR" sz="1800" dirty="0">
                <a:latin typeface="Arial Narrow" panose="020B0606020202030204" pitchFamily="34" charset="0"/>
              </a:rPr>
              <a:t> de surface habitable par parisien sur la base d’une déperdition de 250 kWh /m</a:t>
            </a:r>
            <a:r>
              <a:rPr lang="fr-FR" sz="1800" b="1" baseline="30000" dirty="0">
                <a:latin typeface="Arial Narrow" panose="020B0606020202030204" pitchFamily="34" charset="0"/>
              </a:rPr>
              <a:t>2</a:t>
            </a:r>
            <a:r>
              <a:rPr lang="fr-FR" sz="1800" dirty="0">
                <a:latin typeface="Arial Narrow" panose="020B0606020202030204" pitchFamily="34" charset="0"/>
              </a:rPr>
              <a:t> habitable)</a:t>
            </a:r>
          </a:p>
          <a:p>
            <a:pPr marL="0" indent="0">
              <a:buFont typeface="Arial" panose="020B0604020202020204" pitchFamily="34" charset="0"/>
              <a:buNone/>
            </a:pPr>
            <a:br>
              <a:rPr lang="fr-FR" sz="1800" dirty="0">
                <a:latin typeface="Arial Narrow" panose="020B0606020202030204" pitchFamily="34" charset="0"/>
              </a:rPr>
            </a:br>
            <a:endParaRPr lang="en-GB" sz="1600" dirty="0">
              <a:latin typeface="Arial Narrow" panose="020B0606020202030204" pitchFamily="34" charset="0"/>
            </a:endParaRPr>
          </a:p>
        </p:txBody>
      </p:sp>
      <p:pic>
        <p:nvPicPr>
          <p:cNvPr id="14" name="Picture 13">
            <a:extLst>
              <a:ext uri="{FF2B5EF4-FFF2-40B4-BE49-F238E27FC236}">
                <a16:creationId xmlns:a16="http://schemas.microsoft.com/office/drawing/2014/main" id="{D8BBF569-B296-4C49-9941-A8E221106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626" y="4703852"/>
            <a:ext cx="3920629" cy="988726"/>
          </a:xfrm>
          <a:prstGeom prst="rect">
            <a:avLst/>
          </a:prstGeom>
        </p:spPr>
      </p:pic>
      <p:sp>
        <p:nvSpPr>
          <p:cNvPr id="9" name="Title 1">
            <a:extLst>
              <a:ext uri="{FF2B5EF4-FFF2-40B4-BE49-F238E27FC236}">
                <a16:creationId xmlns:a16="http://schemas.microsoft.com/office/drawing/2014/main" id="{5C244174-1119-4AE8-8B75-D648A60F8020}"/>
              </a:ext>
            </a:extLst>
          </p:cNvPr>
          <p:cNvSpPr txBox="1">
            <a:spLocks/>
          </p:cNvSpPr>
          <p:nvPr/>
        </p:nvSpPr>
        <p:spPr bwMode="auto">
          <a:xfrm>
            <a:off x="666386" y="5924452"/>
            <a:ext cx="11493642" cy="54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6pPr>
            <a:lvl7pPr marL="9144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7pPr>
            <a:lvl8pPr marL="13716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8pPr>
            <a:lvl9pPr marL="18288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9pPr>
          </a:lstStyle>
          <a:p>
            <a:r>
              <a:rPr lang="fr-FR" altLang="fr-FR" sz="2400" b="1" dirty="0"/>
              <a:t>    Voir aussi le temps qui passe …..50 h </a:t>
            </a:r>
            <a:r>
              <a:rPr lang="fr-FR" altLang="fr-FR" sz="1800" dirty="0"/>
              <a:t>et la </a:t>
            </a:r>
            <a:r>
              <a:rPr lang="fr-FR" altLang="fr-FR" sz="1800" dirty="0">
                <a:hlinkClick r:id="rId4"/>
              </a:rPr>
              <a:t>constante de temps thermique d’un immeuble et sa chaufferie</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1503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A2905F-A49A-4E5B-933A-B3CBEBAC253B}"/>
              </a:ext>
            </a:extLst>
          </p:cNvPr>
          <p:cNvSpPr>
            <a:spLocks noGrp="1"/>
          </p:cNvSpPr>
          <p:nvPr>
            <p:ph type="sldNum" sz="quarter" idx="12"/>
          </p:nvPr>
        </p:nvSpPr>
        <p:spPr/>
        <p:txBody>
          <a:bodyPr/>
          <a:lstStyle/>
          <a:p>
            <a:fld id="{BFD233C9-0C0F-49A6-B782-E961F9B2E65B}" type="slidenum">
              <a:rPr lang="en-GB" altLang="fr-FR" smtClean="0"/>
              <a:pPr/>
              <a:t>11</a:t>
            </a:fld>
            <a:endParaRPr lang="en-GB" altLang="fr-FR" dirty="0"/>
          </a:p>
        </p:txBody>
      </p:sp>
      <p:sp>
        <p:nvSpPr>
          <p:cNvPr id="12" name="Content Placeholder 2">
            <a:extLst>
              <a:ext uri="{FF2B5EF4-FFF2-40B4-BE49-F238E27FC236}">
                <a16:creationId xmlns:a16="http://schemas.microsoft.com/office/drawing/2014/main" id="{9B6A9DA6-2C08-4C9D-8D93-7949D427BC23}"/>
              </a:ext>
            </a:extLst>
          </p:cNvPr>
          <p:cNvSpPr txBox="1">
            <a:spLocks/>
          </p:cNvSpPr>
          <p:nvPr/>
        </p:nvSpPr>
        <p:spPr bwMode="auto">
          <a:xfrm>
            <a:off x="656961" y="1147713"/>
            <a:ext cx="7852558" cy="6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3200" b="1" dirty="0">
                <a:latin typeface="Arial Narrow" panose="020B0606020202030204" pitchFamily="34" charset="0"/>
              </a:rPr>
              <a:t>    </a:t>
            </a:r>
            <a:r>
              <a:rPr lang="fr-FR" dirty="0">
                <a:latin typeface="Lucida Handwriting" panose="03010101010101010101" pitchFamily="66" charset="0"/>
              </a:rPr>
              <a:t>L’alternance été-hiver…….. 8760 h</a:t>
            </a:r>
            <a:endParaRPr lang="en-GB" dirty="0">
              <a:latin typeface="Lucida Handwriting" panose="03010101010101010101" pitchFamily="66" charset="0"/>
            </a:endParaRPr>
          </a:p>
        </p:txBody>
      </p:sp>
      <p:sp>
        <p:nvSpPr>
          <p:cNvPr id="2" name="Content Placeholder 1">
            <a:extLst>
              <a:ext uri="{FF2B5EF4-FFF2-40B4-BE49-F238E27FC236}">
                <a16:creationId xmlns:a16="http://schemas.microsoft.com/office/drawing/2014/main" id="{43DAEEA3-B6C3-4F0D-B285-84B4B2449998}"/>
              </a:ext>
            </a:extLst>
          </p:cNvPr>
          <p:cNvSpPr>
            <a:spLocks noGrp="1"/>
          </p:cNvSpPr>
          <p:nvPr>
            <p:ph idx="1"/>
          </p:nvPr>
        </p:nvSpPr>
        <p:spPr>
          <a:xfrm>
            <a:off x="747580" y="2231796"/>
            <a:ext cx="10900629" cy="3478491"/>
          </a:xfrm>
        </p:spPr>
        <p:txBody>
          <a:bodyPr/>
          <a:lstStyle/>
          <a:p>
            <a:pPr marL="0" indent="0">
              <a:spcBef>
                <a:spcPts val="0"/>
              </a:spcBef>
              <a:buNone/>
            </a:pPr>
            <a:r>
              <a:rPr lang="fr-FR" sz="2000" dirty="0"/>
              <a:t>Est-t-il besoin de rappeler que l’alternance été-hiver de la production solaire </a:t>
            </a:r>
          </a:p>
          <a:p>
            <a:pPr marL="0" indent="0">
              <a:spcBef>
                <a:spcPts val="0"/>
              </a:spcBef>
              <a:buNone/>
            </a:pPr>
            <a:r>
              <a:rPr lang="fr-FR" sz="2000" dirty="0"/>
              <a:t>en raison de la rotation de la terre autour du soleil est de 8760 h. </a:t>
            </a:r>
          </a:p>
          <a:p>
            <a:pPr marL="0" indent="0">
              <a:spcBef>
                <a:spcPts val="0"/>
              </a:spcBef>
              <a:buNone/>
            </a:pPr>
            <a:r>
              <a:rPr lang="fr-FR" sz="2000" dirty="0"/>
              <a:t>Pendant la période estivale la production est supérieure au besoin alors qu’elle est inférieure pendant la période hivernale. Il s’agit cette fois de quantités d’énergie très importantes</a:t>
            </a:r>
          </a:p>
          <a:p>
            <a:pPr marL="0" indent="0">
              <a:buNone/>
            </a:pPr>
            <a:r>
              <a:rPr lang="fr-FR" sz="2000" dirty="0">
                <a:effectLst/>
                <a:ea typeface="Calibri" panose="020F0502020204030204" pitchFamily="34" charset="0"/>
                <a:cs typeface="Arial" panose="020B0604020202020204" pitchFamily="34" charset="0"/>
              </a:rPr>
              <a:t>Dans l'état actuel des réalisations sur le plan mondial, les dispositifs de stockage de l'électricité pouvant emmagasiner les plus grosses quantités d'énergie sont à l’image de la </a:t>
            </a:r>
            <a:r>
              <a:rPr lang="fr-FR" sz="2000" dirty="0">
                <a:effectLst/>
                <a:ea typeface="Calibri" panose="020F0502020204030204" pitchFamily="34" charset="0"/>
                <a:cs typeface="Arial" panose="020B0604020202020204" pitchFamily="34" charset="0"/>
                <a:hlinkClick r:id="rId2"/>
              </a:rPr>
              <a:t>STEP française de Grandmaison</a:t>
            </a:r>
            <a:r>
              <a:rPr lang="fr-FR" sz="2000" dirty="0">
                <a:effectLst/>
                <a:ea typeface="Calibri" panose="020F0502020204030204" pitchFamily="34" charset="0"/>
                <a:cs typeface="Arial" panose="020B0604020202020204" pitchFamily="34" charset="0"/>
              </a:rPr>
              <a:t> (</a:t>
            </a:r>
            <a:r>
              <a:rPr lang="fr-FR" sz="2000" i="1" dirty="0">
                <a:effectLst/>
                <a:ea typeface="Calibri" panose="020F0502020204030204" pitchFamily="34" charset="0"/>
                <a:cs typeface="Arial" panose="020B0604020202020204" pitchFamily="34" charset="0"/>
              </a:rPr>
              <a:t>Figure 46) </a:t>
            </a:r>
            <a:r>
              <a:rPr lang="fr-FR" sz="2000" dirty="0">
                <a:effectLst/>
                <a:ea typeface="Calibri" panose="020F0502020204030204" pitchFamily="34" charset="0"/>
                <a:cs typeface="Arial" panose="020B0604020202020204" pitchFamily="34" charset="0"/>
              </a:rPr>
              <a:t>les Station de Transfert d’Energie par Pompage. </a:t>
            </a:r>
          </a:p>
          <a:p>
            <a:pPr marL="0" indent="0">
              <a:buNone/>
            </a:pPr>
            <a:r>
              <a:rPr lang="fr-FR" sz="2000" dirty="0"/>
              <a:t>Ces STEP ayant des problèmes pour satisfaire le besoin sur le plan quantitatif, l’hydrogène et la pile à combustible </a:t>
            </a:r>
            <a:r>
              <a:rPr lang="fr-FR" sz="2000" dirty="0">
                <a:effectLst/>
                <a:ea typeface="Calibri" panose="020F0502020204030204" pitchFamily="34" charset="0"/>
                <a:cs typeface="Arial" panose="020B0604020202020204" pitchFamily="34" charset="0"/>
              </a:rPr>
              <a:t>pourrait bien, pour des raisons relevant de la protection de nos écosystèmes être les organes (</a:t>
            </a:r>
            <a:r>
              <a:rPr lang="fr-FR" sz="2000" i="1" dirty="0">
                <a:effectLst/>
                <a:ea typeface="Calibri" panose="020F0502020204030204" pitchFamily="34" charset="0"/>
                <a:cs typeface="Arial" panose="020B0604020202020204" pitchFamily="34" charset="0"/>
              </a:rPr>
              <a:t>Figure 47) </a:t>
            </a:r>
            <a:r>
              <a:rPr lang="fr-FR" sz="2000" dirty="0">
                <a:effectLst/>
                <a:ea typeface="Calibri" panose="020F0502020204030204" pitchFamily="34" charset="0"/>
                <a:cs typeface="Arial" panose="020B0604020202020204" pitchFamily="34" charset="0"/>
              </a:rPr>
              <a:t>qui vont se mettre en place dans les 2 décennies qui viennent pour solutionner le problème du stockage de masse de l'électricité.</a:t>
            </a:r>
            <a:endParaRPr lang="fr-FR" sz="2000" dirty="0"/>
          </a:p>
        </p:txBody>
      </p:sp>
    </p:spTree>
    <p:extLst>
      <p:ext uri="{BB962C8B-B14F-4D97-AF65-F5344CB8AC3E}">
        <p14:creationId xmlns:p14="http://schemas.microsoft.com/office/powerpoint/2010/main" val="2612867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BDF3C1-A631-48BA-B20E-9A7F43D3AB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05" y="3068320"/>
            <a:ext cx="11040275" cy="3550689"/>
          </a:xfrm>
          <a:prstGeom prst="rect">
            <a:avLst/>
          </a:prstGeom>
        </p:spPr>
      </p:pic>
      <p:sp>
        <p:nvSpPr>
          <p:cNvPr id="3" name="Content Placeholder 2">
            <a:extLst>
              <a:ext uri="{FF2B5EF4-FFF2-40B4-BE49-F238E27FC236}">
                <a16:creationId xmlns:a16="http://schemas.microsoft.com/office/drawing/2014/main" id="{E297886D-1B2F-4E40-82A4-FA2B1A5FA8B8}"/>
              </a:ext>
            </a:extLst>
          </p:cNvPr>
          <p:cNvSpPr>
            <a:spLocks noGrp="1"/>
          </p:cNvSpPr>
          <p:nvPr>
            <p:ph idx="1"/>
          </p:nvPr>
        </p:nvSpPr>
        <p:spPr>
          <a:xfrm>
            <a:off x="550718" y="484505"/>
            <a:ext cx="11163762" cy="2665095"/>
          </a:xfrm>
        </p:spPr>
        <p:txBody>
          <a:bodyPr/>
          <a:lstStyle/>
          <a:p>
            <a:pPr marL="0" indent="0">
              <a:buNone/>
            </a:pPr>
            <a:r>
              <a:rPr lang="fr-FR" sz="3200" dirty="0">
                <a:latin typeface="Lucida Handwriting" panose="03010101010101010101" pitchFamily="66" charset="0"/>
              </a:rPr>
              <a:t>L’angle de </a:t>
            </a:r>
            <a:r>
              <a:rPr lang="fr-FR" sz="3200" dirty="0" err="1">
                <a:latin typeface="Lucida Handwriting" panose="03010101010101010101" pitchFamily="66" charset="0"/>
              </a:rPr>
              <a:t>Milankovic</a:t>
            </a:r>
            <a:r>
              <a:rPr lang="fr-FR" sz="3200" dirty="0">
                <a:latin typeface="Lucida Handwriting" panose="03010101010101010101" pitchFamily="66" charset="0"/>
              </a:rPr>
              <a:t>   </a:t>
            </a:r>
            <a:r>
              <a:rPr lang="fr-FR" sz="3200" i="1" dirty="0"/>
              <a:t>Solstices et équinoxes </a:t>
            </a:r>
          </a:p>
          <a:p>
            <a:pPr marL="0" indent="0">
              <a:buNone/>
            </a:pPr>
            <a:r>
              <a:rPr lang="fr-FR" sz="2000" dirty="0"/>
              <a:t>L'équinoxe correspond aux 2 moments de l'année où le soleil se trouve au zénith à l'équateur terrestre. </a:t>
            </a:r>
          </a:p>
          <a:p>
            <a:pPr marL="0" indent="0">
              <a:buNone/>
            </a:pPr>
            <a:r>
              <a:rPr lang="fr-FR" sz="2000" dirty="0"/>
              <a:t>La terre se trouve alors à angle droit (en prenant les pôles) avec les rayons du soleil. Le jour et la nuit ont alors la même durée</a:t>
            </a:r>
          </a:p>
          <a:p>
            <a:pPr marL="0" indent="0" algn="just">
              <a:buNone/>
            </a:pPr>
            <a:r>
              <a:rPr lang="fr-FR" sz="2000" dirty="0"/>
              <a:t>En opposition à l'équinoxe les solstices correspondent aux 2 moments de l'année ou l'inclinaison de l'axe des pôles par rapport à l'équateur étant maximum la différence entre la durée de jour et de nuit est maximale. Ceci alternativement et de façon opposée entre les hémisphères nord et sud.</a:t>
            </a:r>
            <a:endParaRPr lang="en-GB" sz="2000" dirty="0"/>
          </a:p>
        </p:txBody>
      </p:sp>
      <p:sp>
        <p:nvSpPr>
          <p:cNvPr id="4" name="Slide Number Placeholder 3">
            <a:extLst>
              <a:ext uri="{FF2B5EF4-FFF2-40B4-BE49-F238E27FC236}">
                <a16:creationId xmlns:a16="http://schemas.microsoft.com/office/drawing/2014/main" id="{01D57AF8-D80B-4D6D-933C-7EFB5781E036}"/>
              </a:ext>
            </a:extLst>
          </p:cNvPr>
          <p:cNvSpPr>
            <a:spLocks noGrp="1"/>
          </p:cNvSpPr>
          <p:nvPr>
            <p:ph type="sldNum" sz="quarter" idx="12"/>
          </p:nvPr>
        </p:nvSpPr>
        <p:spPr/>
        <p:txBody>
          <a:bodyPr/>
          <a:lstStyle/>
          <a:p>
            <a:fld id="{BFD233C9-0C0F-49A6-B782-E961F9B2E65B}" type="slidenum">
              <a:rPr lang="en-GB" altLang="fr-FR" smtClean="0"/>
              <a:pPr/>
              <a:t>12</a:t>
            </a:fld>
            <a:endParaRPr lang="en-GB" altLang="fr-FR"/>
          </a:p>
        </p:txBody>
      </p:sp>
    </p:spTree>
    <p:extLst>
      <p:ext uri="{BB962C8B-B14F-4D97-AF65-F5344CB8AC3E}">
        <p14:creationId xmlns:p14="http://schemas.microsoft.com/office/powerpoint/2010/main" val="820950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70F9D1-1BF5-4DDF-A07D-089EBC72113E}"/>
              </a:ext>
            </a:extLst>
          </p:cNvPr>
          <p:cNvSpPr>
            <a:spLocks noGrp="1"/>
          </p:cNvSpPr>
          <p:nvPr>
            <p:ph type="sldNum" sz="quarter" idx="12"/>
          </p:nvPr>
        </p:nvSpPr>
        <p:spPr/>
        <p:txBody>
          <a:bodyPr/>
          <a:lstStyle/>
          <a:p>
            <a:fld id="{BFD233C9-0C0F-49A6-B782-E961F9B2E65B}" type="slidenum">
              <a:rPr lang="en-GB" altLang="fr-FR" smtClean="0"/>
              <a:pPr/>
              <a:t>13</a:t>
            </a:fld>
            <a:endParaRPr lang="en-GB" altLang="fr-FR"/>
          </a:p>
        </p:txBody>
      </p:sp>
      <p:pic>
        <p:nvPicPr>
          <p:cNvPr id="6" name="Picture 5">
            <a:hlinkClick r:id="rId2"/>
            <a:extLst>
              <a:ext uri="{FF2B5EF4-FFF2-40B4-BE49-F238E27FC236}">
                <a16:creationId xmlns:a16="http://schemas.microsoft.com/office/drawing/2014/main" id="{F42FF0C3-4AA6-4999-8BE0-4A6C7B16ED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262" y="205774"/>
            <a:ext cx="10909476" cy="6196742"/>
          </a:xfrm>
          <a:prstGeom prst="rect">
            <a:avLst/>
          </a:prstGeom>
        </p:spPr>
      </p:pic>
      <p:sp>
        <p:nvSpPr>
          <p:cNvPr id="5" name="TextBox 4">
            <a:extLst>
              <a:ext uri="{FF2B5EF4-FFF2-40B4-BE49-F238E27FC236}">
                <a16:creationId xmlns:a16="http://schemas.microsoft.com/office/drawing/2014/main" id="{D867565B-3EE9-4FC0-B1A2-408894238F1C}"/>
              </a:ext>
            </a:extLst>
          </p:cNvPr>
          <p:cNvSpPr txBox="1"/>
          <p:nvPr/>
        </p:nvSpPr>
        <p:spPr>
          <a:xfrm>
            <a:off x="1733162" y="6402516"/>
            <a:ext cx="9752822" cy="338554"/>
          </a:xfrm>
          <a:prstGeom prst="rect">
            <a:avLst/>
          </a:prstGeom>
          <a:noFill/>
        </p:spPr>
        <p:txBody>
          <a:bodyPr wrap="square">
            <a:spAutoFit/>
          </a:bodyPr>
          <a:lstStyle/>
          <a:p>
            <a:r>
              <a:rPr lang="fr-FR" sz="1600" dirty="0"/>
              <a:t>Cliquer sur l’image pour voir la vidéo</a:t>
            </a:r>
            <a:endParaRPr lang="en-GB" sz="1600" dirty="0"/>
          </a:p>
        </p:txBody>
      </p:sp>
    </p:spTree>
    <p:extLst>
      <p:ext uri="{BB962C8B-B14F-4D97-AF65-F5344CB8AC3E}">
        <p14:creationId xmlns:p14="http://schemas.microsoft.com/office/powerpoint/2010/main" val="3659413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A95008-F6EC-4A63-ACD4-C257DD69E9A5}"/>
              </a:ext>
            </a:extLst>
          </p:cNvPr>
          <p:cNvSpPr>
            <a:spLocks noGrp="1"/>
          </p:cNvSpPr>
          <p:nvPr>
            <p:ph idx="1"/>
          </p:nvPr>
        </p:nvSpPr>
        <p:spPr>
          <a:xfrm>
            <a:off x="552450" y="468630"/>
            <a:ext cx="10934700" cy="6012180"/>
          </a:xfrm>
        </p:spPr>
        <p:txBody>
          <a:bodyPr/>
          <a:lstStyle/>
          <a:p>
            <a:pPr marL="0" indent="0">
              <a:lnSpc>
                <a:spcPct val="107000"/>
              </a:lnSpc>
              <a:spcAft>
                <a:spcPts val="800"/>
              </a:spcAft>
              <a:buNone/>
            </a:pPr>
            <a:endParaRPr lang="fr-FR"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dirty="0"/>
          </a:p>
        </p:txBody>
      </p:sp>
      <p:sp>
        <p:nvSpPr>
          <p:cNvPr id="4" name="Content Placeholder 2">
            <a:extLst>
              <a:ext uri="{FF2B5EF4-FFF2-40B4-BE49-F238E27FC236}">
                <a16:creationId xmlns:a16="http://schemas.microsoft.com/office/drawing/2014/main" id="{8A13C797-91A6-4B5B-8B83-6D0C1A947819}"/>
              </a:ext>
            </a:extLst>
          </p:cNvPr>
          <p:cNvSpPr txBox="1">
            <a:spLocks/>
          </p:cNvSpPr>
          <p:nvPr/>
        </p:nvSpPr>
        <p:spPr>
          <a:xfrm>
            <a:off x="872490" y="621030"/>
            <a:ext cx="10767060" cy="60121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Font typeface="Arial" panose="020B0604020202020204" pitchFamily="34" charset="0"/>
              <a:buNone/>
            </a:pPr>
            <a:endParaRPr lang="en-GB" dirty="0"/>
          </a:p>
        </p:txBody>
      </p:sp>
      <p:sp>
        <p:nvSpPr>
          <p:cNvPr id="5" name="Content Placeholder 2">
            <a:extLst>
              <a:ext uri="{FF2B5EF4-FFF2-40B4-BE49-F238E27FC236}">
                <a16:creationId xmlns:a16="http://schemas.microsoft.com/office/drawing/2014/main" id="{021597F5-D4F1-43C5-BE8B-38B174F86C5D}"/>
              </a:ext>
            </a:extLst>
          </p:cNvPr>
          <p:cNvSpPr txBox="1">
            <a:spLocks/>
          </p:cNvSpPr>
          <p:nvPr/>
        </p:nvSpPr>
        <p:spPr>
          <a:xfrm>
            <a:off x="519304" y="621030"/>
            <a:ext cx="11253595" cy="21052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2200" dirty="0"/>
              <a:t>A l’échelle de la décennie c’est l’épuisement de nos ressources non renouvelable qui va devenir le paramètres essentiel. Ceci dans la mesure où il faudra bien satisfaire nos besoins en énergie autrement. Concernant le pétrole et le gaz qui lui est associé on constate en effet que les réserves sont en voie d’épuisement et cela avec une consommation croissante et des découvertes qui deviennent faibles en regard de la consommation. Cela au détriment des prix qui vont inévitablement augmenter lorsque la production va devenir inférieure au besoin.</a:t>
            </a:r>
          </a:p>
          <a:p>
            <a:pPr marL="0" indent="0" algn="just">
              <a:buFont typeface="Arial" panose="020B0604020202020204" pitchFamily="34" charset="0"/>
              <a:buNone/>
            </a:pPr>
            <a:endParaRPr lang="en-GB" dirty="0"/>
          </a:p>
        </p:txBody>
      </p:sp>
      <p:sp>
        <p:nvSpPr>
          <p:cNvPr id="7" name="Content Placeholder 2">
            <a:extLst>
              <a:ext uri="{FF2B5EF4-FFF2-40B4-BE49-F238E27FC236}">
                <a16:creationId xmlns:a16="http://schemas.microsoft.com/office/drawing/2014/main" id="{9B5DF31A-B07F-4066-A3F3-FB22AC832794}"/>
              </a:ext>
            </a:extLst>
          </p:cNvPr>
          <p:cNvSpPr txBox="1">
            <a:spLocks/>
          </p:cNvSpPr>
          <p:nvPr/>
        </p:nvSpPr>
        <p:spPr>
          <a:xfrm>
            <a:off x="519304" y="2916566"/>
            <a:ext cx="11120245" cy="31675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2200" dirty="0"/>
              <a:t>Le Lutin thermique que je suis approuve Yannick Jadot concernant son opposition à l'énergie nucléaire pour la production électrique. Il lui donne raison à la fois concernant la dangerosité des réacteurs et le fait que développer le nucléaire « ne sauvera pas le climat ». Il approuve le risque de prolifération de la radioactivité en raison de la production des déchets radioactifs de cette chaîne énergétique. Il a eu raison de critiquer Nicolas Hulot sur son report dans le temps de l'objectif de baisse à 50 % de la part du nucléaire dans le mix électrique. Il a de plus raison d'estimer qu'il faut « mettre le paquet sur les énergies renouvelables ». Ceci principalement pour améliorer nos conditions sociales vu que l'électricité associée au couple voltaïque-hydrogène est deux fois moins chère que le nucléaire</a:t>
            </a:r>
            <a:r>
              <a:rPr lang="fr-FR" sz="2600" dirty="0"/>
              <a:t>.</a:t>
            </a:r>
            <a:endParaRPr lang="en-GB" dirty="0"/>
          </a:p>
        </p:txBody>
      </p:sp>
    </p:spTree>
    <p:extLst>
      <p:ext uri="{BB962C8B-B14F-4D97-AF65-F5344CB8AC3E}">
        <p14:creationId xmlns:p14="http://schemas.microsoft.com/office/powerpoint/2010/main" val="2592956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EDC049-3536-41BB-9013-489282847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968" y="1009398"/>
            <a:ext cx="8766180" cy="5848602"/>
          </a:xfrm>
          <a:prstGeom prst="rect">
            <a:avLst/>
          </a:prstGeom>
        </p:spPr>
      </p:pic>
      <p:sp>
        <p:nvSpPr>
          <p:cNvPr id="8" name="Content Placeholder 2">
            <a:extLst>
              <a:ext uri="{FF2B5EF4-FFF2-40B4-BE49-F238E27FC236}">
                <a16:creationId xmlns:a16="http://schemas.microsoft.com/office/drawing/2014/main" id="{C730A719-E2F3-40C6-94D2-702D8AA1FC11}"/>
              </a:ext>
            </a:extLst>
          </p:cNvPr>
          <p:cNvSpPr txBox="1">
            <a:spLocks/>
          </p:cNvSpPr>
          <p:nvPr/>
        </p:nvSpPr>
        <p:spPr bwMode="auto">
          <a:xfrm>
            <a:off x="8914821" y="4881941"/>
            <a:ext cx="2556972" cy="126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000" i="1" dirty="0">
                <a:latin typeface="Arial Narrow" panose="020B0606020202030204" pitchFamily="34" charset="0"/>
                <a:hlinkClick r:id="rId3"/>
              </a:rPr>
              <a:t>Selon l’OCDE</a:t>
            </a:r>
            <a:endParaRPr lang="fr-FR" sz="2000" i="1" dirty="0">
              <a:latin typeface="Arial Narrow" panose="020B0606020202030204" pitchFamily="34" charset="0"/>
            </a:endParaRPr>
          </a:p>
          <a:p>
            <a:pPr marL="0" indent="0">
              <a:buNone/>
            </a:pPr>
            <a:endParaRPr lang="fr-FR" sz="2000" i="1" dirty="0">
              <a:latin typeface="Arial Narrow" panose="020B0606020202030204" pitchFamily="34" charset="0"/>
            </a:endParaRPr>
          </a:p>
          <a:p>
            <a:pPr marL="0" indent="0">
              <a:buNone/>
            </a:pPr>
            <a:r>
              <a:rPr lang="fr-FR" sz="2000" i="1" dirty="0">
                <a:latin typeface="Arial Narrow" panose="020B0606020202030204" pitchFamily="34" charset="0"/>
                <a:hlinkClick r:id="rId4"/>
              </a:rPr>
              <a:t>Selon « Shift Project »</a:t>
            </a:r>
            <a:endParaRPr lang="en-GB" sz="2000" i="1" dirty="0">
              <a:latin typeface="Arial Narrow" panose="020B0606020202030204" pitchFamily="34" charset="0"/>
            </a:endParaRPr>
          </a:p>
        </p:txBody>
      </p:sp>
      <p:sp>
        <p:nvSpPr>
          <p:cNvPr id="5" name="Content Placeholder 2">
            <a:extLst>
              <a:ext uri="{FF2B5EF4-FFF2-40B4-BE49-F238E27FC236}">
                <a16:creationId xmlns:a16="http://schemas.microsoft.com/office/drawing/2014/main" id="{61DDF303-3563-4875-B259-D47823D44AC7}"/>
              </a:ext>
            </a:extLst>
          </p:cNvPr>
          <p:cNvSpPr txBox="1">
            <a:spLocks/>
          </p:cNvSpPr>
          <p:nvPr/>
        </p:nvSpPr>
        <p:spPr bwMode="auto">
          <a:xfrm>
            <a:off x="4681058" y="1979158"/>
            <a:ext cx="1063720" cy="34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i="1" dirty="0">
                <a:latin typeface="Arial Narrow" panose="020B0606020202030204" pitchFamily="34" charset="0"/>
              </a:rPr>
              <a:t>Figure 84</a:t>
            </a:r>
            <a:endParaRPr lang="en-GB" sz="2400" i="1" dirty="0">
              <a:latin typeface="Arial Narrow" panose="020B0606020202030204" pitchFamily="34" charset="0"/>
            </a:endParaRPr>
          </a:p>
        </p:txBody>
      </p:sp>
      <p:pic>
        <p:nvPicPr>
          <p:cNvPr id="10" name="Picture 9">
            <a:extLst>
              <a:ext uri="{FF2B5EF4-FFF2-40B4-BE49-F238E27FC236}">
                <a16:creationId xmlns:a16="http://schemas.microsoft.com/office/drawing/2014/main" id="{2F135E89-D034-4EBD-A3CE-05F70931F3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2626" y="555998"/>
            <a:ext cx="2556972" cy="2873002"/>
          </a:xfrm>
          <a:prstGeom prst="rect">
            <a:avLst/>
          </a:prstGeom>
        </p:spPr>
      </p:pic>
      <p:sp>
        <p:nvSpPr>
          <p:cNvPr id="6" name="Content Placeholder 2">
            <a:extLst>
              <a:ext uri="{FF2B5EF4-FFF2-40B4-BE49-F238E27FC236}">
                <a16:creationId xmlns:a16="http://schemas.microsoft.com/office/drawing/2014/main" id="{F294D8EF-622B-4DDB-B160-97F1BCED91F6}"/>
              </a:ext>
            </a:extLst>
          </p:cNvPr>
          <p:cNvSpPr txBox="1">
            <a:spLocks/>
          </p:cNvSpPr>
          <p:nvPr/>
        </p:nvSpPr>
        <p:spPr bwMode="auto">
          <a:xfrm>
            <a:off x="452402" y="242915"/>
            <a:ext cx="9720298" cy="94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fr-FR" sz="2400" b="1" dirty="0"/>
              <a:t> </a:t>
            </a:r>
            <a:r>
              <a:rPr lang="fr-FR" sz="2400" dirty="0">
                <a:latin typeface="Lucida Handwriting" panose="03010101010101010101" pitchFamily="66" charset="0"/>
              </a:rPr>
              <a:t>L’épuisement de nos ressources  non renouvelables</a:t>
            </a:r>
          </a:p>
          <a:p>
            <a:pPr marL="0" indent="0">
              <a:spcBef>
                <a:spcPts val="0"/>
              </a:spcBef>
              <a:buNone/>
            </a:pPr>
            <a:r>
              <a:rPr lang="fr-FR" sz="2400" dirty="0">
                <a:latin typeface="Lucida Handwriting" panose="03010101010101010101" pitchFamily="66" charset="0"/>
              </a:rPr>
              <a:t>              Pétrole 20 ans ?  </a:t>
            </a:r>
            <a:r>
              <a:rPr lang="fr-FR" sz="2400" dirty="0">
                <a:latin typeface="Lucida Handwriting" panose="03010101010101010101" pitchFamily="66" charset="0"/>
                <a:hlinkClick r:id="rId6"/>
              </a:rPr>
              <a:t>Uranium</a:t>
            </a:r>
            <a:r>
              <a:rPr lang="fr-FR" sz="2400" dirty="0">
                <a:latin typeface="Lucida Handwriting" panose="03010101010101010101" pitchFamily="66" charset="0"/>
              </a:rPr>
              <a:t> ?</a:t>
            </a:r>
            <a:endParaRPr lang="en-GB" sz="2400" i="1" dirty="0">
              <a:latin typeface="Lucida Handwriting" panose="03010101010101010101" pitchFamily="66" charset="0"/>
            </a:endParaRPr>
          </a:p>
        </p:txBody>
      </p:sp>
    </p:spTree>
    <p:extLst>
      <p:ext uri="{BB962C8B-B14F-4D97-AF65-F5344CB8AC3E}">
        <p14:creationId xmlns:p14="http://schemas.microsoft.com/office/powerpoint/2010/main" val="2905821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FDCE36-FEAD-4E6C-887C-21FC24E272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302" y="1042774"/>
            <a:ext cx="11119396" cy="5496138"/>
          </a:xfrm>
          <a:prstGeom prst="rect">
            <a:avLst/>
          </a:prstGeom>
        </p:spPr>
      </p:pic>
      <p:sp>
        <p:nvSpPr>
          <p:cNvPr id="4" name="Slide Number Placeholder 3">
            <a:extLst>
              <a:ext uri="{FF2B5EF4-FFF2-40B4-BE49-F238E27FC236}">
                <a16:creationId xmlns:a16="http://schemas.microsoft.com/office/drawing/2014/main" id="{A9BFED55-818F-452A-82C8-22846C8133AD}"/>
              </a:ext>
            </a:extLst>
          </p:cNvPr>
          <p:cNvSpPr>
            <a:spLocks noGrp="1"/>
          </p:cNvSpPr>
          <p:nvPr>
            <p:ph type="sldNum" sz="quarter" idx="12"/>
          </p:nvPr>
        </p:nvSpPr>
        <p:spPr/>
        <p:txBody>
          <a:bodyPr/>
          <a:lstStyle/>
          <a:p>
            <a:fld id="{BFD233C9-0C0F-49A6-B782-E961F9B2E65B}" type="slidenum">
              <a:rPr lang="en-GB" altLang="fr-FR" smtClean="0"/>
              <a:pPr/>
              <a:t>16</a:t>
            </a:fld>
            <a:endParaRPr lang="en-GB" altLang="fr-FR"/>
          </a:p>
        </p:txBody>
      </p:sp>
      <p:sp>
        <p:nvSpPr>
          <p:cNvPr id="2" name="Content Placeholder 2">
            <a:extLst>
              <a:ext uri="{FF2B5EF4-FFF2-40B4-BE49-F238E27FC236}">
                <a16:creationId xmlns:a16="http://schemas.microsoft.com/office/drawing/2014/main" id="{69227190-D14E-4D53-A9ED-EB309D499C2B}"/>
              </a:ext>
            </a:extLst>
          </p:cNvPr>
          <p:cNvSpPr txBox="1">
            <a:spLocks/>
          </p:cNvSpPr>
          <p:nvPr/>
        </p:nvSpPr>
        <p:spPr bwMode="auto">
          <a:xfrm>
            <a:off x="6440686" y="6016082"/>
            <a:ext cx="1029709"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i="1" dirty="0">
                <a:latin typeface="Arial Narrow" panose="020B0606020202030204" pitchFamily="34" charset="0"/>
              </a:rPr>
              <a:t>Figure 18</a:t>
            </a:r>
            <a:endParaRPr lang="en-GB" sz="1600" i="1" dirty="0">
              <a:latin typeface="Arial Narrow" panose="020B0606020202030204" pitchFamily="34" charset="0"/>
            </a:endParaRPr>
          </a:p>
        </p:txBody>
      </p:sp>
      <p:sp>
        <p:nvSpPr>
          <p:cNvPr id="10" name="Title 1">
            <a:extLst>
              <a:ext uri="{FF2B5EF4-FFF2-40B4-BE49-F238E27FC236}">
                <a16:creationId xmlns:a16="http://schemas.microsoft.com/office/drawing/2014/main" id="{2C3BACE1-3DC6-496C-BF70-7D84A0DBEB00}"/>
              </a:ext>
            </a:extLst>
          </p:cNvPr>
          <p:cNvSpPr txBox="1">
            <a:spLocks/>
          </p:cNvSpPr>
          <p:nvPr/>
        </p:nvSpPr>
        <p:spPr bwMode="auto">
          <a:xfrm>
            <a:off x="3148093" y="213656"/>
            <a:ext cx="6585187" cy="71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6pPr>
            <a:lvl7pPr marL="9144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7pPr>
            <a:lvl8pPr marL="13716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8pPr>
            <a:lvl9pPr marL="18288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9pPr>
          </a:lstStyle>
          <a:p>
            <a:r>
              <a:rPr lang="fr-FR" sz="3600" b="1" i="1" dirty="0"/>
              <a:t>Une transition énergétique lente….</a:t>
            </a:r>
            <a:endParaRPr lang="en-GB" sz="3600" b="1" i="1" dirty="0"/>
          </a:p>
        </p:txBody>
      </p:sp>
    </p:spTree>
    <p:extLst>
      <p:ext uri="{BB962C8B-B14F-4D97-AF65-F5344CB8AC3E}">
        <p14:creationId xmlns:p14="http://schemas.microsoft.com/office/powerpoint/2010/main" val="1634197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A95008-F6EC-4A63-ACD4-C257DD69E9A5}"/>
              </a:ext>
            </a:extLst>
          </p:cNvPr>
          <p:cNvSpPr>
            <a:spLocks noGrp="1"/>
          </p:cNvSpPr>
          <p:nvPr>
            <p:ph idx="1"/>
          </p:nvPr>
        </p:nvSpPr>
        <p:spPr>
          <a:xfrm>
            <a:off x="529936" y="314250"/>
            <a:ext cx="11170228" cy="6012180"/>
          </a:xfrm>
        </p:spPr>
        <p:txBody>
          <a:bodyPr/>
          <a:lstStyle/>
          <a:p>
            <a:pPr marL="0" indent="0">
              <a:lnSpc>
                <a:spcPct val="107000"/>
              </a:lnSpc>
              <a:spcAft>
                <a:spcPts val="800"/>
              </a:spcAft>
              <a:buNone/>
            </a:pPr>
            <a:r>
              <a:rPr lang="fr-FR" i="1" dirty="0">
                <a:effectLst/>
                <a:latin typeface="Calibri" panose="020F0502020204030204" pitchFamily="34" charset="0"/>
                <a:ea typeface="Calibri" panose="020F0502020204030204" pitchFamily="34" charset="0"/>
                <a:cs typeface="Arial" panose="020B0604020202020204" pitchFamily="34" charset="0"/>
              </a:rPr>
              <a:t>Figure 18</a:t>
            </a:r>
            <a:endParaRPr lang="en-GB" i="1"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fr-FR" sz="2400" dirty="0">
                <a:effectLst/>
                <a:latin typeface="Calibri (Body)"/>
                <a:ea typeface="Calibri" panose="020F0502020204030204" pitchFamily="34" charset="0"/>
                <a:cs typeface="Arial" panose="020B0604020202020204" pitchFamily="34" charset="0"/>
              </a:rPr>
              <a:t>Elle montre sur la gauche comment le monde s'approvisionne actuellement en énergie, et sur la droite comment il pourrait le faire. Actuellement ce sont principalement 3 combustibles fossiles, l'essence, le charbon et le gaz, </a:t>
            </a:r>
            <a:r>
              <a:rPr lang="fr-FR" sz="2400" dirty="0">
                <a:effectLst/>
                <a:latin typeface="Calibri (Body)"/>
                <a:ea typeface="Calibri" panose="020F0502020204030204" pitchFamily="34" charset="0"/>
                <a:cs typeface="Arial" panose="020B0604020202020204" pitchFamily="34" charset="0"/>
                <a:hlinkClick r:id="rId2"/>
              </a:rPr>
              <a:t>générateur de gaz à effet de serre </a:t>
            </a:r>
            <a:r>
              <a:rPr lang="fr-FR" sz="2400" dirty="0">
                <a:effectLst/>
                <a:latin typeface="Calibri (Body)"/>
                <a:ea typeface="Calibri" panose="020F0502020204030204" pitchFamily="34" charset="0"/>
                <a:cs typeface="Arial" panose="020B0604020202020204" pitchFamily="34" charset="0"/>
              </a:rPr>
              <a:t>qui assure l’essentiel du besoin. Le complément étant assuré par l'hydraulique, le nucléaire et la biomasse </a:t>
            </a:r>
            <a:endParaRPr lang="en-GB" sz="2400" dirty="0">
              <a:effectLst/>
              <a:latin typeface="Calibri (Body)"/>
              <a:ea typeface="Calibri" panose="020F0502020204030204" pitchFamily="34" charset="0"/>
              <a:cs typeface="Arial" panose="020B0604020202020204" pitchFamily="34" charset="0"/>
            </a:endParaRPr>
          </a:p>
          <a:p>
            <a:pPr marL="0" indent="0" algn="just">
              <a:lnSpc>
                <a:spcPct val="107000"/>
              </a:lnSpc>
              <a:spcAft>
                <a:spcPts val="800"/>
              </a:spcAft>
              <a:buNone/>
            </a:pPr>
            <a:r>
              <a:rPr lang="fr-FR" sz="2400" dirty="0">
                <a:effectLst/>
                <a:latin typeface="Calibri (Body)"/>
                <a:ea typeface="Calibri" panose="020F0502020204030204" pitchFamily="34" charset="0"/>
                <a:cs typeface="Arial" panose="020B0604020202020204" pitchFamily="34" charset="0"/>
              </a:rPr>
              <a:t>Elle montre sur la droite comment il envisage de le faire en 2075. Ceci grâce à la géothermie associée à l'</a:t>
            </a:r>
            <a:r>
              <a:rPr lang="fr-FR" sz="2400" dirty="0" err="1">
                <a:effectLst/>
                <a:latin typeface="Calibri (Body)"/>
                <a:ea typeface="Calibri" panose="020F0502020204030204" pitchFamily="34" charset="0"/>
                <a:cs typeface="Arial" panose="020B0604020202020204" pitchFamily="34" charset="0"/>
              </a:rPr>
              <a:t>aquathermie</a:t>
            </a:r>
            <a:r>
              <a:rPr lang="fr-FR" sz="2400" dirty="0">
                <a:effectLst/>
                <a:latin typeface="Calibri (Body)"/>
                <a:ea typeface="Calibri" panose="020F0502020204030204" pitchFamily="34" charset="0"/>
                <a:cs typeface="Arial" panose="020B0604020202020204" pitchFamily="34" charset="0"/>
              </a:rPr>
              <a:t>, au voltaïque associé à l'éolien et probablement avec un petit reliquat gaz. La Chine optimiste, espère même parvenir au zéro carbone, c'est-à-dire sans le gaz dès 2060.</a:t>
            </a:r>
          </a:p>
          <a:p>
            <a:pPr marL="0" indent="0">
              <a:lnSpc>
                <a:spcPct val="107000"/>
              </a:lnSpc>
              <a:spcAft>
                <a:spcPts val="0"/>
              </a:spcAft>
              <a:buNone/>
            </a:pPr>
            <a:r>
              <a:rPr lang="fr-FR" sz="2400" i="1" dirty="0">
                <a:latin typeface="Arial Narrow" panose="020B0606020202030204" pitchFamily="34" charset="0"/>
                <a:ea typeface="Calibri" panose="020F0502020204030204" pitchFamily="34" charset="0"/>
                <a:cs typeface="Arial" panose="020B0604020202020204" pitchFamily="34" charset="0"/>
              </a:rPr>
              <a:t>Nota concernant le nucléaire</a:t>
            </a:r>
          </a:p>
          <a:p>
            <a:pPr marL="0" indent="0">
              <a:lnSpc>
                <a:spcPct val="107000"/>
              </a:lnSpc>
              <a:spcBef>
                <a:spcPts val="0"/>
              </a:spcBef>
              <a:spcAft>
                <a:spcPts val="0"/>
              </a:spcAft>
              <a:buNone/>
            </a:pPr>
            <a:r>
              <a:rPr lang="fr-FR" sz="2000" dirty="0">
                <a:latin typeface="Arial Narrow" panose="020B0606020202030204" pitchFamily="34" charset="0"/>
                <a:ea typeface="Calibri" panose="020F0502020204030204" pitchFamily="34" charset="0"/>
                <a:cs typeface="Arial" panose="020B0604020202020204" pitchFamily="34" charset="0"/>
              </a:rPr>
              <a:t>Si tous les pays dans le monde produisaient comme la France la majeure partie de leur électricité avec le nucléaire, les réserves mondiales d’uranium seraient épuisées en moins de 10 ans.</a:t>
            </a:r>
          </a:p>
          <a:p>
            <a:pPr marL="0" indent="0">
              <a:lnSpc>
                <a:spcPct val="107000"/>
              </a:lnSpc>
              <a:spcBef>
                <a:spcPts val="0"/>
              </a:spcBef>
              <a:spcAft>
                <a:spcPts val="0"/>
              </a:spcAft>
              <a:buNone/>
            </a:pPr>
            <a:r>
              <a:rPr lang="fr-FR" sz="2000" dirty="0">
                <a:latin typeface="Arial Narrow" panose="020B0606020202030204" pitchFamily="34" charset="0"/>
                <a:ea typeface="Calibri" panose="020F0502020204030204" pitchFamily="34" charset="0"/>
                <a:cs typeface="Arial" panose="020B0604020202020204" pitchFamily="34" charset="0"/>
              </a:rPr>
              <a:t>(</a:t>
            </a:r>
            <a:r>
              <a:rPr lang="fr-FR" sz="2000" dirty="0">
                <a:effectLst/>
                <a:latin typeface="Arial Narrow" panose="020B0606020202030204" pitchFamily="34" charset="0"/>
                <a:ea typeface="Calibri" panose="020F0502020204030204" pitchFamily="34" charset="0"/>
                <a:cs typeface="Arial" panose="020B0604020202020204" pitchFamily="34" charset="0"/>
              </a:rPr>
              <a:t>Voir 3.production.pdf page 32)</a:t>
            </a:r>
            <a:endParaRPr lang="en-GB" sz="2400" dirty="0">
              <a:effectLst/>
              <a:latin typeface="Arial Narrow" panose="020B0606020202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70957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FB68308-FE80-4D85-976B-3018DFE4283B}"/>
              </a:ext>
            </a:extLst>
          </p:cNvPr>
          <p:cNvSpPr>
            <a:spLocks noGrp="1"/>
          </p:cNvSpPr>
          <p:nvPr>
            <p:ph type="sldNum" sz="quarter" idx="12"/>
          </p:nvPr>
        </p:nvSpPr>
        <p:spPr/>
        <p:txBody>
          <a:bodyPr/>
          <a:lstStyle/>
          <a:p>
            <a:fld id="{BFD233C9-0C0F-49A6-B782-E961F9B2E65B}" type="slidenum">
              <a:rPr lang="en-GB" altLang="fr-FR" smtClean="0"/>
              <a:pPr/>
              <a:t>18</a:t>
            </a:fld>
            <a:endParaRPr lang="en-GB" altLang="fr-FR" dirty="0"/>
          </a:p>
        </p:txBody>
      </p:sp>
      <p:sp>
        <p:nvSpPr>
          <p:cNvPr id="6" name="Content Placeholder 2">
            <a:extLst>
              <a:ext uri="{FF2B5EF4-FFF2-40B4-BE49-F238E27FC236}">
                <a16:creationId xmlns:a16="http://schemas.microsoft.com/office/drawing/2014/main" id="{2031F2FD-5257-466F-895E-5D815E7A7D60}"/>
              </a:ext>
            </a:extLst>
          </p:cNvPr>
          <p:cNvSpPr>
            <a:spLocks noGrp="1"/>
          </p:cNvSpPr>
          <p:nvPr>
            <p:ph idx="1"/>
          </p:nvPr>
        </p:nvSpPr>
        <p:spPr>
          <a:xfrm>
            <a:off x="2483219" y="6417732"/>
            <a:ext cx="8557313" cy="440267"/>
          </a:xfrm>
        </p:spPr>
        <p:txBody>
          <a:bodyPr/>
          <a:lstStyle/>
          <a:p>
            <a:pPr marL="0" indent="0">
              <a:lnSpc>
                <a:spcPct val="107000"/>
              </a:lnSpc>
              <a:spcAft>
                <a:spcPts val="800"/>
              </a:spcAft>
              <a:buNone/>
            </a:pPr>
            <a:r>
              <a:rPr lang="fr-FR" sz="1600" i="1" dirty="0">
                <a:effectLst/>
                <a:latin typeface="Calibri (Body)"/>
                <a:ea typeface="Calibri" panose="020F0502020204030204" pitchFamily="34" charset="0"/>
                <a:cs typeface="Arial" panose="020B0604020202020204" pitchFamily="34" charset="0"/>
              </a:rPr>
              <a:t>Quand les gros sont maigres, il y a longtemps que les maigres sont morts.   Lao Tseu</a:t>
            </a:r>
            <a:endParaRPr lang="en-GB" sz="1600" i="1" dirty="0">
              <a:effectLst/>
              <a:latin typeface="Calibri (Body)"/>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AFF543A-7588-4F78-B3C3-22376D2E4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5087" y="20781"/>
            <a:ext cx="2164011" cy="2431473"/>
          </a:xfrm>
          <a:prstGeom prst="rect">
            <a:avLst/>
          </a:prstGeom>
        </p:spPr>
      </p:pic>
      <p:pic>
        <p:nvPicPr>
          <p:cNvPr id="8" name="Picture 7">
            <a:extLst>
              <a:ext uri="{FF2B5EF4-FFF2-40B4-BE49-F238E27FC236}">
                <a16:creationId xmlns:a16="http://schemas.microsoft.com/office/drawing/2014/main" id="{865B0581-C277-4130-876E-915557F606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356" y="0"/>
            <a:ext cx="9115425" cy="6858000"/>
          </a:xfrm>
          <a:prstGeom prst="rect">
            <a:avLst/>
          </a:prstGeom>
        </p:spPr>
      </p:pic>
    </p:spTree>
    <p:extLst>
      <p:ext uri="{BB962C8B-B14F-4D97-AF65-F5344CB8AC3E}">
        <p14:creationId xmlns:p14="http://schemas.microsoft.com/office/powerpoint/2010/main" val="2372242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4870DA-1473-4BB1-9E90-869A4B5809C1}"/>
              </a:ext>
            </a:extLst>
          </p:cNvPr>
          <p:cNvSpPr>
            <a:spLocks noGrp="1"/>
          </p:cNvSpPr>
          <p:nvPr>
            <p:ph idx="1"/>
          </p:nvPr>
        </p:nvSpPr>
        <p:spPr>
          <a:xfrm>
            <a:off x="405441" y="516467"/>
            <a:ext cx="11336285" cy="5621866"/>
          </a:xfrm>
        </p:spPr>
        <p:txBody>
          <a:bodyPr/>
          <a:lstStyle/>
          <a:p>
            <a:pPr marL="0" indent="0" algn="just">
              <a:buNone/>
            </a:pPr>
            <a:r>
              <a:rPr lang="fr-FR" dirty="0"/>
              <a:t>C’est actuellement en bonne voie pour la voiture. Pour ce qui concerne l’habitat les chaines énergétiques associées à la </a:t>
            </a:r>
            <a:r>
              <a:rPr lang="fr-FR" i="1" dirty="0"/>
              <a:t>Solar Water Economy </a:t>
            </a:r>
            <a:r>
              <a:rPr lang="fr-FR" dirty="0"/>
              <a:t>reprisent sur la figure ci-dessus perturberaient moins notre environnement que la combustion et le nucléaire qui passent par les hautes températures pour satisfaire nos besoins thermiques dans l’habitat. Cela dans la mesure où après l'avoir refroidit en hiver pour satisfaire nos besoins thermiques on le réchauffe un peu en été. Pour assurer son confort thermique dans l'habitat l'homme a en effet plus besoin de chaud l'hiver que de froid l'été. </a:t>
            </a:r>
          </a:p>
          <a:p>
            <a:pPr marL="0" indent="0" algn="just">
              <a:buNone/>
            </a:pPr>
            <a:r>
              <a:rPr lang="fr-FR" dirty="0"/>
              <a:t>(Voir </a:t>
            </a:r>
            <a:r>
              <a:rPr lang="fr-FR" i="1" dirty="0"/>
              <a:t>page 4 de </a:t>
            </a:r>
            <a:r>
              <a:rPr lang="fr-FR" i="1" dirty="0">
                <a:hlinkClick r:id="rId2"/>
              </a:rPr>
              <a:t>essentiel.pdf</a:t>
            </a:r>
            <a:r>
              <a:rPr lang="fr-FR" i="1" dirty="0"/>
              <a:t>)</a:t>
            </a:r>
          </a:p>
          <a:p>
            <a:pPr marL="0" indent="0" algn="just">
              <a:buNone/>
            </a:pPr>
            <a:r>
              <a:rPr lang="fr-FR" dirty="0"/>
              <a:t>L'article plein de vérité de deux grandes </a:t>
            </a:r>
            <a:r>
              <a:rPr lang="fr-FR" dirty="0" err="1"/>
              <a:t>pages</a:t>
            </a:r>
            <a:r>
              <a:rPr lang="fr-FR" i="1" dirty="0" err="1">
                <a:hlinkClick r:id="rId3"/>
              </a:rPr>
              <a:t>"climat</a:t>
            </a:r>
            <a:r>
              <a:rPr lang="fr-FR" i="1" dirty="0">
                <a:hlinkClick r:id="rId3"/>
              </a:rPr>
              <a:t> une conférence à la recherche du temps perdu"</a:t>
            </a:r>
            <a:r>
              <a:rPr lang="fr-FR" i="1" dirty="0"/>
              <a:t> </a:t>
            </a:r>
            <a:r>
              <a:rPr lang="fr-FR" dirty="0"/>
              <a:t>de Frédéric Durand paru sur le Monde diplomatique du mois de novembre 2021 et les inégalités sont  révélatrices du chemin qu'il va falloir parcourir pour sortir du gâchis énergétique dans lequel nous nous sommes petit à petit enfoncés.</a:t>
            </a:r>
            <a:endParaRPr lang="en-GB" dirty="0"/>
          </a:p>
        </p:txBody>
      </p:sp>
      <p:sp>
        <p:nvSpPr>
          <p:cNvPr id="4" name="Slide Number Placeholder 3">
            <a:extLst>
              <a:ext uri="{FF2B5EF4-FFF2-40B4-BE49-F238E27FC236}">
                <a16:creationId xmlns:a16="http://schemas.microsoft.com/office/drawing/2014/main" id="{002B388B-EB72-488B-B8BB-A159B806DD99}"/>
              </a:ext>
            </a:extLst>
          </p:cNvPr>
          <p:cNvSpPr>
            <a:spLocks noGrp="1"/>
          </p:cNvSpPr>
          <p:nvPr>
            <p:ph type="sldNum" sz="quarter" idx="12"/>
          </p:nvPr>
        </p:nvSpPr>
        <p:spPr/>
        <p:txBody>
          <a:bodyPr/>
          <a:lstStyle/>
          <a:p>
            <a:fld id="{BFD233C9-0C0F-49A6-B782-E961F9B2E65B}" type="slidenum">
              <a:rPr lang="en-GB" altLang="fr-FR" smtClean="0"/>
              <a:pPr/>
              <a:t>19</a:t>
            </a:fld>
            <a:endParaRPr lang="en-GB" altLang="fr-FR"/>
          </a:p>
        </p:txBody>
      </p:sp>
    </p:spTree>
    <p:extLst>
      <p:ext uri="{BB962C8B-B14F-4D97-AF65-F5344CB8AC3E}">
        <p14:creationId xmlns:p14="http://schemas.microsoft.com/office/powerpoint/2010/main" val="2899644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2004-1B05-48B0-8938-52D3906DF3B9}"/>
              </a:ext>
            </a:extLst>
          </p:cNvPr>
          <p:cNvSpPr>
            <a:spLocks noGrp="1"/>
          </p:cNvSpPr>
          <p:nvPr>
            <p:ph type="title"/>
          </p:nvPr>
        </p:nvSpPr>
        <p:spPr>
          <a:xfrm>
            <a:off x="1838619" y="617200"/>
            <a:ext cx="7381240" cy="710640"/>
          </a:xfrm>
        </p:spPr>
        <p:txBody>
          <a:bodyPr/>
          <a:lstStyle/>
          <a:p>
            <a:r>
              <a:rPr lang="fr-FR" sz="3600" i="1" dirty="0"/>
              <a:t>Ce qui est indispensable à notre survie</a:t>
            </a:r>
            <a:endParaRPr lang="en-GB" sz="3600" i="1" dirty="0"/>
          </a:p>
        </p:txBody>
      </p:sp>
      <p:sp>
        <p:nvSpPr>
          <p:cNvPr id="3" name="Content Placeholder 2">
            <a:extLst>
              <a:ext uri="{FF2B5EF4-FFF2-40B4-BE49-F238E27FC236}">
                <a16:creationId xmlns:a16="http://schemas.microsoft.com/office/drawing/2014/main" id="{659D73D3-E140-43D8-8FA6-F6D5CA7C7003}"/>
              </a:ext>
            </a:extLst>
          </p:cNvPr>
          <p:cNvSpPr>
            <a:spLocks noGrp="1"/>
          </p:cNvSpPr>
          <p:nvPr>
            <p:ph idx="1"/>
          </p:nvPr>
        </p:nvSpPr>
        <p:spPr>
          <a:xfrm>
            <a:off x="1009968" y="1618915"/>
            <a:ext cx="10515599" cy="4621885"/>
          </a:xfrm>
        </p:spPr>
        <p:txBody>
          <a:bodyPr/>
          <a:lstStyle/>
          <a:p>
            <a:pPr marL="0" indent="0">
              <a:spcBef>
                <a:spcPts val="0"/>
              </a:spcBef>
              <a:buNone/>
            </a:pPr>
            <a:r>
              <a:rPr lang="fr-FR" dirty="0"/>
              <a:t>Les 3 principales ressources indispensables à notre survie sont: </a:t>
            </a:r>
          </a:p>
          <a:p>
            <a:pPr marL="0" indent="0">
              <a:spcBef>
                <a:spcPts val="0"/>
              </a:spcBef>
              <a:buNone/>
            </a:pPr>
            <a:r>
              <a:rPr lang="fr-FR" dirty="0"/>
              <a:t>- l’oxygène</a:t>
            </a:r>
          </a:p>
          <a:p>
            <a:pPr>
              <a:spcBef>
                <a:spcPts val="0"/>
              </a:spcBef>
              <a:buFontTx/>
              <a:buChar char="-"/>
            </a:pPr>
            <a:r>
              <a:rPr lang="fr-FR" dirty="0"/>
              <a:t>l’eau et la nourriture. </a:t>
            </a:r>
          </a:p>
          <a:p>
            <a:pPr marL="0" indent="0">
              <a:spcBef>
                <a:spcPts val="0"/>
              </a:spcBef>
              <a:buNone/>
            </a:pPr>
            <a:endParaRPr lang="fr-FR" dirty="0"/>
          </a:p>
          <a:p>
            <a:pPr marL="0" indent="0">
              <a:spcBef>
                <a:spcPts val="0"/>
              </a:spcBef>
              <a:buNone/>
            </a:pPr>
            <a:r>
              <a:rPr lang="fr-FR" dirty="0"/>
              <a:t> On peut survivre :</a:t>
            </a:r>
          </a:p>
          <a:p>
            <a:pPr marL="0" indent="0">
              <a:spcBef>
                <a:spcPts val="0"/>
              </a:spcBef>
              <a:buNone/>
            </a:pPr>
            <a:r>
              <a:rPr lang="fr-FR" dirty="0"/>
              <a:t>- 30 jours sans manger, </a:t>
            </a:r>
          </a:p>
          <a:p>
            <a:pPr marL="0" indent="0">
              <a:spcBef>
                <a:spcPts val="0"/>
              </a:spcBef>
              <a:buNone/>
            </a:pPr>
            <a:r>
              <a:rPr lang="fr-FR" dirty="0"/>
              <a:t>- 3 jours sans boire </a:t>
            </a:r>
          </a:p>
          <a:p>
            <a:pPr marL="0" indent="0">
              <a:spcBef>
                <a:spcPts val="0"/>
              </a:spcBef>
              <a:buNone/>
            </a:pPr>
            <a:r>
              <a:rPr lang="fr-FR" dirty="0"/>
              <a:t>- 3 minutes sans respirer</a:t>
            </a:r>
          </a:p>
          <a:p>
            <a:pPr marL="0" indent="0">
              <a:spcBef>
                <a:spcPts val="0"/>
              </a:spcBef>
              <a:buNone/>
            </a:pPr>
            <a:r>
              <a:rPr lang="fr-FR" dirty="0"/>
              <a:t> guère plus</a:t>
            </a:r>
          </a:p>
          <a:p>
            <a:pPr marL="0" indent="0">
              <a:spcBef>
                <a:spcPts val="0"/>
              </a:spcBef>
              <a:buNone/>
            </a:pPr>
            <a:endParaRPr lang="fr-FR" dirty="0"/>
          </a:p>
          <a:p>
            <a:pPr marL="0" indent="0">
              <a:buNone/>
            </a:pPr>
            <a:r>
              <a:rPr lang="fr-FR" dirty="0"/>
              <a:t> Concernant </a:t>
            </a:r>
            <a:r>
              <a:rPr lang="fr-FR" dirty="0">
                <a:hlinkClick r:id="rId2"/>
              </a:rPr>
              <a:t>l'eau</a:t>
            </a:r>
            <a:r>
              <a:rPr lang="fr-FR" dirty="0"/>
              <a:t> il faut dire que notre corps est composé à 70% d'eau</a:t>
            </a:r>
            <a:endParaRPr lang="en-GB" dirty="0"/>
          </a:p>
        </p:txBody>
      </p:sp>
      <p:sp>
        <p:nvSpPr>
          <p:cNvPr id="4" name="Slide Number Placeholder 3">
            <a:extLst>
              <a:ext uri="{FF2B5EF4-FFF2-40B4-BE49-F238E27FC236}">
                <a16:creationId xmlns:a16="http://schemas.microsoft.com/office/drawing/2014/main" id="{BE739C36-2B83-4D83-9C62-A808B6452D27}"/>
              </a:ext>
            </a:extLst>
          </p:cNvPr>
          <p:cNvSpPr>
            <a:spLocks noGrp="1"/>
          </p:cNvSpPr>
          <p:nvPr>
            <p:ph type="sldNum" sz="quarter" idx="12"/>
          </p:nvPr>
        </p:nvSpPr>
        <p:spPr/>
        <p:txBody>
          <a:bodyPr/>
          <a:lstStyle/>
          <a:p>
            <a:fld id="{BFD233C9-0C0F-49A6-B782-E961F9B2E65B}" type="slidenum">
              <a:rPr lang="en-GB" altLang="fr-FR" smtClean="0"/>
              <a:pPr/>
              <a:t>2</a:t>
            </a:fld>
            <a:endParaRPr lang="en-GB" altLang="fr-FR"/>
          </a:p>
        </p:txBody>
      </p:sp>
      <p:pic>
        <p:nvPicPr>
          <p:cNvPr id="5" name="Picture 4">
            <a:extLst>
              <a:ext uri="{FF2B5EF4-FFF2-40B4-BE49-F238E27FC236}">
                <a16:creationId xmlns:a16="http://schemas.microsoft.com/office/drawing/2014/main" id="{3F060C55-5519-4BF5-A07C-B0BCD76EA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8647" y="2424147"/>
            <a:ext cx="2611212" cy="2933945"/>
          </a:xfrm>
          <a:prstGeom prst="rect">
            <a:avLst/>
          </a:prstGeom>
        </p:spPr>
      </p:pic>
    </p:spTree>
    <p:extLst>
      <p:ext uri="{BB962C8B-B14F-4D97-AF65-F5344CB8AC3E}">
        <p14:creationId xmlns:p14="http://schemas.microsoft.com/office/powerpoint/2010/main" val="830635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E61685F8-95DC-48FF-9400-7117FFCD6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786" y="1986319"/>
            <a:ext cx="4547188" cy="4787303"/>
          </a:xfrm>
          <a:prstGeom prst="rect">
            <a:avLst/>
          </a:prstGeom>
        </p:spPr>
      </p:pic>
      <p:sp>
        <p:nvSpPr>
          <p:cNvPr id="2" name="Title 1">
            <a:extLst>
              <a:ext uri="{FF2B5EF4-FFF2-40B4-BE49-F238E27FC236}">
                <a16:creationId xmlns:a16="http://schemas.microsoft.com/office/drawing/2014/main" id="{7FBD227F-4AAF-448A-BDF2-B6344D773191}"/>
              </a:ext>
            </a:extLst>
          </p:cNvPr>
          <p:cNvSpPr>
            <a:spLocks noGrp="1"/>
          </p:cNvSpPr>
          <p:nvPr>
            <p:ph type="title"/>
          </p:nvPr>
        </p:nvSpPr>
        <p:spPr>
          <a:xfrm>
            <a:off x="863880" y="144165"/>
            <a:ext cx="7519025" cy="2262485"/>
          </a:xfrm>
        </p:spPr>
        <p:txBody>
          <a:bodyPr/>
          <a:lstStyle/>
          <a:p>
            <a:r>
              <a:rPr lang="fr-FR" sz="2800" dirty="0">
                <a:latin typeface="Lucida Handwriting" panose="03010101010101010101" pitchFamily="66" charset="0"/>
              </a:rPr>
              <a:t>Le temps qui passe: 100 ans et les GES</a:t>
            </a:r>
            <a:br>
              <a:rPr lang="fr-FR" sz="3200" b="1" dirty="0"/>
            </a:br>
            <a:r>
              <a:rPr lang="fr-FR" sz="2400" dirty="0"/>
              <a:t>La température sur terre augmente: </a:t>
            </a:r>
            <a:br>
              <a:rPr lang="fr-FR" sz="2400" dirty="0"/>
            </a:br>
            <a:r>
              <a:rPr lang="fr-FR" sz="2400" dirty="0"/>
              <a:t>avec la durée de vie du </a:t>
            </a:r>
            <a:r>
              <a:rPr lang="fr-FR" sz="2400" b="1" dirty="0"/>
              <a:t>CO2</a:t>
            </a:r>
            <a:r>
              <a:rPr lang="fr-FR" sz="2400" dirty="0"/>
              <a:t> dans l’atmosphère voisine de 100 ans la machine est lancée !</a:t>
            </a:r>
            <a:endParaRPr lang="en-GB" sz="2400" dirty="0"/>
          </a:p>
        </p:txBody>
      </p:sp>
      <p:sp>
        <p:nvSpPr>
          <p:cNvPr id="4" name="Slide Number Placeholder 3">
            <a:extLst>
              <a:ext uri="{FF2B5EF4-FFF2-40B4-BE49-F238E27FC236}">
                <a16:creationId xmlns:a16="http://schemas.microsoft.com/office/drawing/2014/main" id="{E03AA127-5E82-41FF-8C25-31206F2F4F1B}"/>
              </a:ext>
            </a:extLst>
          </p:cNvPr>
          <p:cNvSpPr>
            <a:spLocks noGrp="1"/>
          </p:cNvSpPr>
          <p:nvPr>
            <p:ph type="sldNum" sz="quarter" idx="12"/>
          </p:nvPr>
        </p:nvSpPr>
        <p:spPr/>
        <p:txBody>
          <a:bodyPr/>
          <a:lstStyle/>
          <a:p>
            <a:fld id="{BFD233C9-0C0F-49A6-B782-E961F9B2E65B}" type="slidenum">
              <a:rPr lang="en-GB" altLang="fr-FR" smtClean="0"/>
              <a:pPr/>
              <a:t>20</a:t>
            </a:fld>
            <a:endParaRPr lang="en-GB" altLang="fr-FR"/>
          </a:p>
        </p:txBody>
      </p:sp>
      <p:sp>
        <p:nvSpPr>
          <p:cNvPr id="8" name="Title 1">
            <a:extLst>
              <a:ext uri="{FF2B5EF4-FFF2-40B4-BE49-F238E27FC236}">
                <a16:creationId xmlns:a16="http://schemas.microsoft.com/office/drawing/2014/main" id="{4DAE871D-3D8B-4E48-BCF5-DB5F71153E34}"/>
              </a:ext>
            </a:extLst>
          </p:cNvPr>
          <p:cNvSpPr txBox="1">
            <a:spLocks/>
          </p:cNvSpPr>
          <p:nvPr/>
        </p:nvSpPr>
        <p:spPr bwMode="auto">
          <a:xfrm>
            <a:off x="5436553" y="3093545"/>
            <a:ext cx="6222118" cy="308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6pPr>
            <a:lvl7pPr marL="9144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7pPr>
            <a:lvl8pPr marL="13716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8pPr>
            <a:lvl9pPr marL="18288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9pPr>
          </a:lstStyle>
          <a:p>
            <a:r>
              <a:rPr lang="fr-FR" sz="2400" dirty="0">
                <a:latin typeface="Arial Narrow" panose="020B0606020202030204" pitchFamily="34" charset="0"/>
              </a:rPr>
              <a:t>Quelques liens vers les Gaz à Effet de Serre (GES):</a:t>
            </a:r>
          </a:p>
          <a:p>
            <a:endParaRPr lang="fr-FR" sz="2400" dirty="0">
              <a:latin typeface="Arial Narrow" panose="020B0606020202030204" pitchFamily="34" charset="0"/>
            </a:endParaRPr>
          </a:p>
          <a:p>
            <a:pPr algn="ctr">
              <a:spcBef>
                <a:spcPts val="300"/>
              </a:spcBef>
              <a:spcAft>
                <a:spcPts val="600"/>
              </a:spcAft>
            </a:pPr>
            <a:r>
              <a:rPr lang="fr-FR" sz="2400" dirty="0" err="1">
                <a:latin typeface="Arial Narrow" panose="020B0606020202030204" pitchFamily="34" charset="0"/>
                <a:hlinkClick r:id="rId3"/>
              </a:rPr>
              <a:t>Jancovici</a:t>
            </a:r>
            <a:endParaRPr lang="fr-FR" sz="2400" dirty="0">
              <a:latin typeface="Arial Narrow" panose="020B0606020202030204" pitchFamily="34" charset="0"/>
            </a:endParaRPr>
          </a:p>
          <a:p>
            <a:pPr algn="ctr">
              <a:spcBef>
                <a:spcPts val="300"/>
              </a:spcBef>
            </a:pPr>
            <a:r>
              <a:rPr lang="fr-FR" sz="2400" dirty="0">
                <a:latin typeface="Arial Narrow" panose="020B0606020202030204" pitchFamily="34" charset="0"/>
                <a:hlinkClick r:id="rId4"/>
              </a:rPr>
              <a:t>WIKI</a:t>
            </a:r>
            <a:endParaRPr lang="fr-FR" sz="2400" dirty="0">
              <a:latin typeface="Arial Narrow" panose="020B0606020202030204" pitchFamily="34" charset="0"/>
            </a:endParaRPr>
          </a:p>
          <a:p>
            <a:pPr algn="ctr">
              <a:spcBef>
                <a:spcPts val="300"/>
              </a:spcBef>
            </a:pPr>
            <a:r>
              <a:rPr lang="en-GB" sz="2400" dirty="0">
                <a:latin typeface="Arial Narrow" panose="020B0606020202030204" pitchFamily="34" charset="0"/>
                <a:hlinkClick r:id="rId5"/>
              </a:rPr>
              <a:t>Les </a:t>
            </a:r>
            <a:r>
              <a:rPr lang="en-GB" sz="2400" dirty="0" err="1">
                <a:latin typeface="Arial Narrow" panose="020B0606020202030204" pitchFamily="34" charset="0"/>
                <a:hlinkClick r:id="rId5"/>
              </a:rPr>
              <a:t>pompes</a:t>
            </a:r>
            <a:r>
              <a:rPr lang="en-GB" sz="2400" dirty="0">
                <a:latin typeface="Arial Narrow" panose="020B0606020202030204" pitchFamily="34" charset="0"/>
                <a:hlinkClick r:id="rId5"/>
              </a:rPr>
              <a:t> à </a:t>
            </a:r>
            <a:r>
              <a:rPr lang="en-GB" sz="2400" dirty="0" err="1">
                <a:latin typeface="Arial Narrow" panose="020B0606020202030204" pitchFamily="34" charset="0"/>
                <a:hlinkClick r:id="rId5"/>
              </a:rPr>
              <a:t>chaleur</a:t>
            </a:r>
            <a:r>
              <a:rPr lang="en-GB" sz="2400" dirty="0">
                <a:latin typeface="Arial Narrow" panose="020B0606020202030204" pitchFamily="34" charset="0"/>
                <a:hlinkClick r:id="rId5"/>
              </a:rPr>
              <a:t> et </a:t>
            </a:r>
            <a:r>
              <a:rPr lang="en-GB" sz="2400" dirty="0" err="1">
                <a:latin typeface="Arial Narrow" panose="020B0606020202030204" pitchFamily="34" charset="0"/>
                <a:hlinkClick r:id="rId5"/>
              </a:rPr>
              <a:t>leur</a:t>
            </a:r>
            <a:r>
              <a:rPr lang="en-GB" sz="2400" dirty="0">
                <a:latin typeface="Arial Narrow" panose="020B0606020202030204" pitchFamily="34" charset="0"/>
                <a:hlinkClick r:id="rId5"/>
              </a:rPr>
              <a:t> </a:t>
            </a:r>
            <a:r>
              <a:rPr lang="en-GB" sz="2400" dirty="0" err="1">
                <a:latin typeface="Arial Narrow" panose="020B0606020202030204" pitchFamily="34" charset="0"/>
                <a:hlinkClick r:id="rId5"/>
              </a:rPr>
              <a:t>environnement</a:t>
            </a:r>
            <a:endParaRPr lang="en-GB" sz="2400" dirty="0">
              <a:latin typeface="Arial Narrow" panose="020B0606020202030204" pitchFamily="34" charset="0"/>
            </a:endParaRPr>
          </a:p>
          <a:p>
            <a:pPr algn="ctr">
              <a:spcBef>
                <a:spcPts val="300"/>
              </a:spcBef>
            </a:pPr>
            <a:endParaRPr lang="en-GB" sz="2000" dirty="0">
              <a:latin typeface="Arial Narrow" panose="020B0606020202030204" pitchFamily="34" charset="0"/>
            </a:endParaRPr>
          </a:p>
          <a:p>
            <a:pPr algn="ctr">
              <a:spcBef>
                <a:spcPts val="300"/>
              </a:spcBef>
            </a:pPr>
            <a:endParaRPr lang="en-GB" sz="2000" dirty="0">
              <a:latin typeface="Arial Narrow" panose="020B0606020202030204" pitchFamily="34" charset="0"/>
            </a:endParaRPr>
          </a:p>
          <a:p>
            <a:pPr algn="ctr"/>
            <a:endParaRPr lang="en-GB" sz="2000" dirty="0">
              <a:latin typeface="Arial Narrow" panose="020B0606020202030204" pitchFamily="34" charset="0"/>
            </a:endParaRPr>
          </a:p>
          <a:p>
            <a:pPr algn="ctr"/>
            <a:r>
              <a:rPr lang="en-US" sz="2000" i="1" dirty="0"/>
              <a:t>La </a:t>
            </a:r>
            <a:r>
              <a:rPr lang="en-US" sz="2000" i="1" dirty="0" err="1"/>
              <a:t>seule</a:t>
            </a:r>
            <a:r>
              <a:rPr lang="en-US" sz="2000" i="1" dirty="0"/>
              <a:t> chose </a:t>
            </a:r>
            <a:r>
              <a:rPr lang="en-US" sz="2000" i="1" dirty="0" err="1"/>
              <a:t>vraiment</a:t>
            </a:r>
            <a:r>
              <a:rPr lang="en-US" sz="2000" i="1" dirty="0"/>
              <a:t> rare : le temps.          </a:t>
            </a:r>
            <a:r>
              <a:rPr lang="en-US" sz="2000" dirty="0"/>
              <a:t>Jacques </a:t>
            </a:r>
            <a:r>
              <a:rPr lang="en-US" sz="2000" dirty="0" err="1"/>
              <a:t>Attali</a:t>
            </a:r>
            <a:endParaRPr lang="en-GB" sz="2000" dirty="0">
              <a:latin typeface="Arial Narrow" panose="020B0606020202030204" pitchFamily="34" charset="0"/>
            </a:endParaRPr>
          </a:p>
        </p:txBody>
      </p:sp>
      <p:sp>
        <p:nvSpPr>
          <p:cNvPr id="7" name="Content Placeholder 2">
            <a:extLst>
              <a:ext uri="{FF2B5EF4-FFF2-40B4-BE49-F238E27FC236}">
                <a16:creationId xmlns:a16="http://schemas.microsoft.com/office/drawing/2014/main" id="{67F21327-309D-4B5E-9D37-16D245AF7997}"/>
              </a:ext>
            </a:extLst>
          </p:cNvPr>
          <p:cNvSpPr txBox="1">
            <a:spLocks/>
          </p:cNvSpPr>
          <p:nvPr/>
        </p:nvSpPr>
        <p:spPr bwMode="auto">
          <a:xfrm>
            <a:off x="533329" y="6008059"/>
            <a:ext cx="1063720" cy="34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800" i="1" dirty="0">
                <a:latin typeface="Arial Narrow" panose="020B0606020202030204" pitchFamily="34" charset="0"/>
              </a:rPr>
              <a:t>Figure 82</a:t>
            </a:r>
            <a:endParaRPr lang="en-GB" sz="2400" i="1" dirty="0">
              <a:latin typeface="Arial Narrow" panose="020B0606020202030204" pitchFamily="34" charset="0"/>
            </a:endParaRPr>
          </a:p>
        </p:txBody>
      </p:sp>
      <p:pic>
        <p:nvPicPr>
          <p:cNvPr id="10" name="Picture 9">
            <a:extLst>
              <a:ext uri="{FF2B5EF4-FFF2-40B4-BE49-F238E27FC236}">
                <a16:creationId xmlns:a16="http://schemas.microsoft.com/office/drawing/2014/main" id="{61B81465-A81D-4CA8-BA01-B29C744391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33201" y="319577"/>
            <a:ext cx="2107189" cy="2367628"/>
          </a:xfrm>
          <a:prstGeom prst="rect">
            <a:avLst/>
          </a:prstGeom>
        </p:spPr>
      </p:pic>
    </p:spTree>
    <p:extLst>
      <p:ext uri="{BB962C8B-B14F-4D97-AF65-F5344CB8AC3E}">
        <p14:creationId xmlns:p14="http://schemas.microsoft.com/office/powerpoint/2010/main" val="1335725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C65C47-407D-4B4E-B71F-B92458A42E1A}"/>
              </a:ext>
            </a:extLst>
          </p:cNvPr>
          <p:cNvSpPr>
            <a:spLocks noGrp="1"/>
          </p:cNvSpPr>
          <p:nvPr>
            <p:ph type="sldNum" sz="quarter" idx="12"/>
          </p:nvPr>
        </p:nvSpPr>
        <p:spPr/>
        <p:txBody>
          <a:bodyPr/>
          <a:lstStyle/>
          <a:p>
            <a:fld id="{BFD233C9-0C0F-49A6-B782-E961F9B2E65B}" type="slidenum">
              <a:rPr lang="en-GB" altLang="fr-FR" smtClean="0"/>
              <a:pPr/>
              <a:t>21</a:t>
            </a:fld>
            <a:endParaRPr lang="en-GB" altLang="fr-FR"/>
          </a:p>
        </p:txBody>
      </p:sp>
      <p:pic>
        <p:nvPicPr>
          <p:cNvPr id="7" name="Picture 6" descr="A close up of a map&#10;&#10;Description automatically generated">
            <a:extLst>
              <a:ext uri="{FF2B5EF4-FFF2-40B4-BE49-F238E27FC236}">
                <a16:creationId xmlns:a16="http://schemas.microsoft.com/office/drawing/2014/main" id="{5D9EA4B1-AEDA-4A90-AD63-35422FBF7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8470" y="30796"/>
            <a:ext cx="5436961" cy="4351226"/>
          </a:xfrm>
          <a:prstGeom prst="rect">
            <a:avLst/>
          </a:prstGeom>
        </p:spPr>
      </p:pic>
      <p:sp>
        <p:nvSpPr>
          <p:cNvPr id="3" name="Title 1">
            <a:extLst>
              <a:ext uri="{FF2B5EF4-FFF2-40B4-BE49-F238E27FC236}">
                <a16:creationId xmlns:a16="http://schemas.microsoft.com/office/drawing/2014/main" id="{2D944201-0A98-4A14-94B0-2FF85AE15B60}"/>
              </a:ext>
            </a:extLst>
          </p:cNvPr>
          <p:cNvSpPr txBox="1">
            <a:spLocks/>
          </p:cNvSpPr>
          <p:nvPr/>
        </p:nvSpPr>
        <p:spPr bwMode="auto">
          <a:xfrm>
            <a:off x="6836401" y="4565378"/>
            <a:ext cx="5206663" cy="179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6pPr>
            <a:lvl7pPr marL="9144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7pPr>
            <a:lvl8pPr marL="13716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8pPr>
            <a:lvl9pPr marL="18288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9pPr>
          </a:lstStyle>
          <a:p>
            <a:pPr algn="just">
              <a:spcBef>
                <a:spcPts val="600"/>
              </a:spcBef>
            </a:pPr>
            <a:r>
              <a:rPr lang="fr-FR" sz="1500" i="1" dirty="0">
                <a:latin typeface="Arial Narrow" panose="020B0606020202030204" pitchFamily="34" charset="0"/>
              </a:rPr>
              <a:t>Il y a aussi la dilatation, augmentation de volume d'un corps quand sa température augmente qui s'explique par l'augmentation de l'agitation thermique des particules qui constituent le corps. (Voir Clausius chapitre 2 page 40). Ce facteur également à prendre en compte  pourrait expliquer pourquoi le niveau des océans augmente </a:t>
            </a:r>
            <a:r>
              <a:rPr lang="fr-FR" sz="1500" i="1" dirty="0">
                <a:latin typeface="Arial Narrow" panose="020B0606020202030204" pitchFamily="34" charset="0"/>
                <a:hlinkClick r:id="rId4"/>
              </a:rPr>
              <a:t>selon le GIEC </a:t>
            </a:r>
            <a:r>
              <a:rPr lang="fr-FR" sz="1500" i="1" dirty="0">
                <a:latin typeface="Arial Narrow" panose="020B0606020202030204" pitchFamily="34" charset="0"/>
              </a:rPr>
              <a:t>encore plus vite maintenant qu’au XX </a:t>
            </a:r>
            <a:r>
              <a:rPr lang="fr-FR" sz="1500" i="1" dirty="0" err="1">
                <a:latin typeface="Arial Narrow" panose="020B0606020202030204" pitchFamily="34" charset="0"/>
              </a:rPr>
              <a:t>ième</a:t>
            </a:r>
            <a:r>
              <a:rPr lang="fr-FR" sz="1500" i="1" dirty="0">
                <a:latin typeface="Arial Narrow" panose="020B0606020202030204" pitchFamily="34" charset="0"/>
              </a:rPr>
              <a:t> siècle.</a:t>
            </a:r>
          </a:p>
          <a:p>
            <a:pPr algn="just">
              <a:spcBef>
                <a:spcPts val="600"/>
              </a:spcBef>
            </a:pPr>
            <a:r>
              <a:rPr lang="fr-FR" sz="1400" i="1" dirty="0">
                <a:latin typeface="Arial Narrow" panose="020B0606020202030204" pitchFamily="34" charset="0"/>
              </a:rPr>
              <a:t>Ceci compte tenu du </a:t>
            </a:r>
            <a:r>
              <a:rPr lang="el-GR" sz="1400" i="1" dirty="0">
                <a:latin typeface="Arial Narrow" panose="020B0606020202030204" pitchFamily="34" charset="0"/>
                <a:hlinkClick r:id="rId5"/>
              </a:rPr>
              <a:t>Δ</a:t>
            </a:r>
            <a:r>
              <a:rPr lang="fr-FR" sz="1400" i="1" dirty="0">
                <a:latin typeface="Arial Narrow" panose="020B0606020202030204" pitchFamily="34" charset="0"/>
                <a:hlinkClick r:id="rId5"/>
              </a:rPr>
              <a:t>V/V  </a:t>
            </a:r>
            <a:r>
              <a:rPr lang="fr-FR" sz="1400" i="1" dirty="0">
                <a:latin typeface="Arial Narrow" panose="020B0606020202030204" pitchFamily="34" charset="0"/>
              </a:rPr>
              <a:t>volumique de quelque 0,24 pour mille pour une augmentation de 4°lorsque l’eau de mer est à une température avoisinant les 14°</a:t>
            </a:r>
            <a:endParaRPr lang="en-GB" sz="1500" i="1" dirty="0">
              <a:latin typeface="Arial Narrow" panose="020B0606020202030204" pitchFamily="34" charset="0"/>
            </a:endParaRPr>
          </a:p>
        </p:txBody>
      </p:sp>
      <p:pic>
        <p:nvPicPr>
          <p:cNvPr id="12" name="Picture 11">
            <a:extLst>
              <a:ext uri="{FF2B5EF4-FFF2-40B4-BE49-F238E27FC236}">
                <a16:creationId xmlns:a16="http://schemas.microsoft.com/office/drawing/2014/main" id="{312AECF0-26A5-40EE-90C9-0D3EC0BDA5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31933" y="621475"/>
            <a:ext cx="721867" cy="811086"/>
          </a:xfrm>
          <a:prstGeom prst="rect">
            <a:avLst/>
          </a:prstGeom>
        </p:spPr>
      </p:pic>
      <p:sp>
        <p:nvSpPr>
          <p:cNvPr id="8" name="Title 1">
            <a:extLst>
              <a:ext uri="{FF2B5EF4-FFF2-40B4-BE49-F238E27FC236}">
                <a16:creationId xmlns:a16="http://schemas.microsoft.com/office/drawing/2014/main" id="{0C137289-7AAB-4B56-814B-4FD9530E2422}"/>
              </a:ext>
            </a:extLst>
          </p:cNvPr>
          <p:cNvSpPr txBox="1">
            <a:spLocks/>
          </p:cNvSpPr>
          <p:nvPr/>
        </p:nvSpPr>
        <p:spPr bwMode="auto">
          <a:xfrm>
            <a:off x="331447" y="75268"/>
            <a:ext cx="6421484" cy="670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6pPr>
            <a:lvl7pPr marL="9144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7pPr>
            <a:lvl8pPr marL="13716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8pPr>
            <a:lvl9pPr marL="18288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9pPr>
          </a:lstStyle>
          <a:p>
            <a:pPr algn="just">
              <a:spcAft>
                <a:spcPts val="600"/>
              </a:spcAft>
            </a:pPr>
            <a:r>
              <a:rPr lang="fr-FR" sz="2400" dirty="0">
                <a:latin typeface="Lucida Handwriting" panose="03010101010101010101" pitchFamily="66" charset="0"/>
              </a:rPr>
              <a:t>Le temps qui passe….en siècles</a:t>
            </a:r>
            <a:r>
              <a:rPr lang="fr-FR" sz="2400" b="1" dirty="0">
                <a:latin typeface="Arial Narrow" panose="020B0606020202030204" pitchFamily="34" charset="0"/>
              </a:rPr>
              <a:t> </a:t>
            </a:r>
          </a:p>
          <a:p>
            <a:pPr algn="just">
              <a:spcAft>
                <a:spcPts val="600"/>
              </a:spcAft>
            </a:pPr>
            <a:r>
              <a:rPr lang="fr-FR" sz="2400" b="1" dirty="0"/>
              <a:t>La montée des océans </a:t>
            </a:r>
            <a:endParaRPr lang="fr-FR" sz="2400" b="1" dirty="0">
              <a:latin typeface="Arial Narrow" panose="020B0606020202030204" pitchFamily="34" charset="0"/>
            </a:endParaRPr>
          </a:p>
          <a:p>
            <a:pPr algn="just"/>
            <a:r>
              <a:rPr lang="fr-FR" sz="1500" dirty="0">
                <a:effectLst/>
                <a:latin typeface="Arial Narrow" panose="020B0606020202030204" pitchFamily="34" charset="0"/>
                <a:ea typeface="Calibri" panose="020F0502020204030204" pitchFamily="34" charset="0"/>
                <a:cs typeface="Courier New" panose="02070309020205020404" pitchFamily="49" charset="0"/>
              </a:rPr>
              <a:t>Comparons la quantité d'énergie thermique que l'homme émet annuellement sur terre pour assurer ses besoins à la quantité d'énergie thermique provenant du soleil et reçue par la terre pendant la même période. </a:t>
            </a:r>
          </a:p>
          <a:p>
            <a:pPr algn="just"/>
            <a:endParaRPr lang="fr-FR" sz="1500" dirty="0">
              <a:latin typeface="Arial Narrow" panose="020B0606020202030204" pitchFamily="34" charset="0"/>
              <a:ea typeface="Calibri" panose="020F0502020204030204" pitchFamily="34" charset="0"/>
              <a:cs typeface="Courier New" panose="02070309020205020404" pitchFamily="49" charset="0"/>
            </a:endParaRPr>
          </a:p>
          <a:p>
            <a:pPr algn="just"/>
            <a:r>
              <a:rPr lang="fr-FR" sz="1500" dirty="0">
                <a:effectLst/>
                <a:latin typeface="Arial Narrow" panose="020B0606020202030204" pitchFamily="34" charset="0"/>
                <a:ea typeface="Calibri" panose="020F0502020204030204" pitchFamily="34" charset="0"/>
                <a:cs typeface="Courier New" panose="02070309020205020404" pitchFamily="49" charset="0"/>
              </a:rPr>
              <a:t>A raison de 20 000 kWh par habitant les 7 milliards d'habitants peuplant la terre consomment en moyenne en une année environ 1,4 10</a:t>
            </a:r>
            <a:r>
              <a:rPr lang="fr-FR" sz="1500" b="1" baseline="30000" dirty="0">
                <a:effectLst/>
                <a:latin typeface="Arial Narrow" panose="020B0606020202030204" pitchFamily="34" charset="0"/>
                <a:ea typeface="Calibri" panose="020F0502020204030204" pitchFamily="34" charset="0"/>
                <a:cs typeface="Courier New" panose="02070309020205020404" pitchFamily="49" charset="0"/>
              </a:rPr>
              <a:t>15  </a:t>
            </a:r>
            <a:r>
              <a:rPr lang="fr-FR" sz="1500" dirty="0">
                <a:effectLst/>
                <a:latin typeface="Arial Narrow" panose="020B0606020202030204" pitchFamily="34" charset="0"/>
                <a:ea typeface="Calibri" panose="020F0502020204030204" pitchFamily="34" charset="0"/>
                <a:cs typeface="Courier New" panose="02070309020205020404" pitchFamily="49" charset="0"/>
              </a:rPr>
              <a:t>kWh</a:t>
            </a:r>
            <a:endParaRPr lang="fr-FR" sz="1500" dirty="0">
              <a:latin typeface="Arial Narrow" panose="020B0606020202030204" pitchFamily="34" charset="0"/>
              <a:ea typeface="Calibri" panose="020F0502020204030204" pitchFamily="34" charset="0"/>
              <a:cs typeface="Courier New" panose="02070309020205020404" pitchFamily="49" charset="0"/>
            </a:endParaRPr>
          </a:p>
          <a:p>
            <a:pPr algn="just"/>
            <a:endParaRPr lang="fr-FR" sz="1500" dirty="0">
              <a:effectLst/>
              <a:latin typeface="Arial Narrow" panose="020B0606020202030204" pitchFamily="34" charset="0"/>
              <a:ea typeface="Calibri" panose="020F0502020204030204" pitchFamily="34" charset="0"/>
              <a:cs typeface="Courier New" panose="02070309020205020404" pitchFamily="49" charset="0"/>
            </a:endParaRPr>
          </a:p>
          <a:p>
            <a:pPr algn="just"/>
            <a:r>
              <a:rPr lang="fr-FR" sz="1500" dirty="0">
                <a:effectLst/>
                <a:latin typeface="Arial Narrow" panose="020B0606020202030204" pitchFamily="34" charset="0"/>
                <a:ea typeface="Calibri" panose="020F0502020204030204" pitchFamily="34" charset="0"/>
                <a:cs typeface="Courier New" panose="02070309020205020404" pitchFamily="49" charset="0"/>
              </a:rPr>
              <a:t>Pendant la même période, compte tenu de la surface de la terre de </a:t>
            </a:r>
            <a:r>
              <a:rPr lang="fr-FR" sz="1500" dirty="0">
                <a:latin typeface="Arial Narrow" panose="020B0606020202030204" pitchFamily="34" charset="0"/>
                <a:ea typeface="Calibri" panose="020F0502020204030204" pitchFamily="34" charset="0"/>
                <a:cs typeface="Courier New" panose="02070309020205020404" pitchFamily="49" charset="0"/>
              </a:rPr>
              <a:t>510</a:t>
            </a:r>
            <a:r>
              <a:rPr lang="fr-FR" sz="1500" dirty="0">
                <a:effectLst/>
                <a:latin typeface="Arial Narrow" panose="020B0606020202030204" pitchFamily="34" charset="0"/>
                <a:ea typeface="Calibri" panose="020F0502020204030204" pitchFamily="34" charset="0"/>
                <a:cs typeface="Courier New" panose="02070309020205020404" pitchFamily="49" charset="0"/>
              </a:rPr>
              <a:t> millions de km</a:t>
            </a:r>
            <a:r>
              <a:rPr lang="fr-FR" sz="1500" b="1" baseline="30000" dirty="0">
                <a:effectLst/>
                <a:latin typeface="Arial Narrow" panose="020B0606020202030204" pitchFamily="34" charset="0"/>
                <a:ea typeface="Calibri" panose="020F0502020204030204" pitchFamily="34" charset="0"/>
                <a:cs typeface="Courier New" panose="02070309020205020404" pitchFamily="49" charset="0"/>
              </a:rPr>
              <a:t>2 </a:t>
            </a:r>
            <a:r>
              <a:rPr lang="fr-FR" sz="1500" dirty="0">
                <a:effectLst/>
                <a:latin typeface="Arial Narrow" panose="020B0606020202030204" pitchFamily="34" charset="0"/>
                <a:ea typeface="Calibri" panose="020F0502020204030204" pitchFamily="34" charset="0"/>
                <a:cs typeface="Courier New" panose="02070309020205020404" pitchFamily="49" charset="0"/>
              </a:rPr>
              <a:t>(océans plus surface terrestre) et de la puissance de radiation solaire de 0,3 kW/m</a:t>
            </a:r>
            <a:r>
              <a:rPr lang="fr-FR" sz="1500" b="1" baseline="30000" dirty="0">
                <a:effectLst/>
                <a:latin typeface="Arial Narrow" panose="020B0606020202030204" pitchFamily="34" charset="0"/>
                <a:ea typeface="Calibri" panose="020F0502020204030204" pitchFamily="34" charset="0"/>
                <a:cs typeface="Courier New" panose="02070309020205020404" pitchFamily="49" charset="0"/>
              </a:rPr>
              <a:t>2</a:t>
            </a:r>
            <a:r>
              <a:rPr lang="fr-FR" sz="1500" dirty="0">
                <a:effectLst/>
                <a:latin typeface="Arial Narrow" panose="020B0606020202030204" pitchFamily="34" charset="0"/>
                <a:ea typeface="Calibri" panose="020F0502020204030204" pitchFamily="34" charset="0"/>
                <a:cs typeface="Courier New" panose="02070309020205020404" pitchFamily="49" charset="0"/>
              </a:rPr>
              <a:t> la terre reçoit </a:t>
            </a:r>
            <a:r>
              <a:rPr lang="fr-FR" sz="1500" dirty="0">
                <a:latin typeface="Arial Narrow" panose="020B0606020202030204" pitchFamily="34" charset="0"/>
                <a:ea typeface="Calibri" panose="020F0502020204030204" pitchFamily="34" charset="0"/>
                <a:cs typeface="Courier New" panose="02070309020205020404" pitchFamily="49" charset="0"/>
              </a:rPr>
              <a:t>du soleil </a:t>
            </a:r>
            <a:r>
              <a:rPr lang="fr-FR" sz="1500" dirty="0">
                <a:effectLst/>
                <a:latin typeface="Arial Narrow" panose="020B0606020202030204" pitchFamily="34" charset="0"/>
                <a:ea typeface="Calibri" panose="020F0502020204030204" pitchFamily="34" charset="0"/>
                <a:cs typeface="Courier New" panose="02070309020205020404" pitchFamily="49" charset="0"/>
              </a:rPr>
              <a:t>:  510 000 000 x 1 000 000 x 0,3 x 8760 = 1,34 10</a:t>
            </a:r>
            <a:r>
              <a:rPr lang="fr-FR" sz="1500" b="1" baseline="30000" dirty="0">
                <a:effectLst/>
                <a:latin typeface="Arial Narrow" panose="020B0606020202030204" pitchFamily="34" charset="0"/>
                <a:ea typeface="Calibri" panose="020F0502020204030204" pitchFamily="34" charset="0"/>
                <a:cs typeface="Courier New" panose="02070309020205020404" pitchFamily="49" charset="0"/>
              </a:rPr>
              <a:t>18  </a:t>
            </a:r>
            <a:r>
              <a:rPr lang="fr-FR" sz="1500" dirty="0">
                <a:effectLst/>
                <a:latin typeface="Arial Narrow" panose="020B0606020202030204" pitchFamily="34" charset="0"/>
                <a:ea typeface="Calibri" panose="020F0502020204030204" pitchFamily="34" charset="0"/>
                <a:cs typeface="Courier New" panose="02070309020205020404" pitchFamily="49" charset="0"/>
              </a:rPr>
              <a:t>kWh  </a:t>
            </a:r>
          </a:p>
          <a:p>
            <a:pPr algn="just"/>
            <a:r>
              <a:rPr lang="fr-FR" sz="1500" dirty="0">
                <a:latin typeface="Arial Narrow" panose="020B0606020202030204" pitchFamily="34" charset="0"/>
                <a:ea typeface="Calibri" panose="020F0502020204030204" pitchFamily="34" charset="0"/>
                <a:cs typeface="Courier New" panose="02070309020205020404" pitchFamily="49" charset="0"/>
              </a:rPr>
              <a:t>O</a:t>
            </a:r>
            <a:r>
              <a:rPr lang="fr-FR" sz="1500" dirty="0">
                <a:effectLst/>
                <a:latin typeface="Arial Narrow" panose="020B0606020202030204" pitchFamily="34" charset="0"/>
                <a:ea typeface="Calibri" panose="020F0502020204030204" pitchFamily="34" charset="0"/>
                <a:cs typeface="Courier New" panose="02070309020205020404" pitchFamily="49" charset="0"/>
              </a:rPr>
              <a:t>n s'aperçoit que ce que l’homme consomme est  sensiblement </a:t>
            </a:r>
            <a:r>
              <a:rPr lang="fr-FR" sz="1500" dirty="0">
                <a:latin typeface="Arial Narrow" panose="020B0606020202030204" pitchFamily="34" charset="0"/>
                <a:ea typeface="Calibri" panose="020F0502020204030204" pitchFamily="34" charset="0"/>
                <a:cs typeface="Courier New" panose="02070309020205020404" pitchFamily="49" charset="0"/>
              </a:rPr>
              <a:t>10</a:t>
            </a:r>
            <a:r>
              <a:rPr lang="fr-FR" sz="1500" dirty="0">
                <a:effectLst/>
                <a:latin typeface="Arial Narrow" panose="020B0606020202030204" pitchFamily="34" charset="0"/>
                <a:ea typeface="Calibri" panose="020F0502020204030204" pitchFamily="34" charset="0"/>
                <a:cs typeface="Courier New" panose="02070309020205020404" pitchFamily="49" charset="0"/>
              </a:rPr>
              <a:t>00 fois plus faible ce </a:t>
            </a:r>
            <a:r>
              <a:rPr lang="fr-FR" sz="1500" dirty="0">
                <a:latin typeface="Arial Narrow" panose="020B0606020202030204" pitchFamily="34" charset="0"/>
                <a:ea typeface="Calibri" panose="020F0502020204030204" pitchFamily="34" charset="0"/>
                <a:cs typeface="Courier New" panose="02070309020205020404" pitchFamily="49" charset="0"/>
              </a:rPr>
              <a:t>qui est rassurant  en terme de potentialité voltaïque.</a:t>
            </a:r>
          </a:p>
          <a:p>
            <a:pPr algn="just"/>
            <a:endParaRPr lang="fr-FR" sz="1500" dirty="0">
              <a:latin typeface="Arial Narrow" panose="020B0606020202030204" pitchFamily="34" charset="0"/>
              <a:ea typeface="Calibri" panose="020F0502020204030204" pitchFamily="34" charset="0"/>
              <a:cs typeface="Courier New" panose="02070309020205020404" pitchFamily="49" charset="0"/>
            </a:endParaRPr>
          </a:p>
          <a:p>
            <a:pPr algn="just"/>
            <a:r>
              <a:rPr lang="fr-FR" sz="1500" dirty="0">
                <a:latin typeface="Arial Narrow" panose="020B0606020202030204" pitchFamily="34" charset="0"/>
                <a:ea typeface="Calibri" panose="020F0502020204030204" pitchFamily="34" charset="0"/>
                <a:cs typeface="Courier New" panose="02070309020205020404" pitchFamily="49" charset="0"/>
              </a:rPr>
              <a:t>Inquiétant est par contre le fait que </a:t>
            </a:r>
            <a:r>
              <a:rPr lang="fr-FR" sz="1500" dirty="0">
                <a:effectLst/>
                <a:latin typeface="Arial Narrow" panose="020B0606020202030204" pitchFamily="34" charset="0"/>
                <a:ea typeface="Calibri" panose="020F0502020204030204" pitchFamily="34" charset="0"/>
                <a:cs typeface="Courier New" panose="02070309020205020404" pitchFamily="49" charset="0"/>
              </a:rPr>
              <a:t>si les 4 millions de km</a:t>
            </a:r>
            <a:r>
              <a:rPr lang="fr-FR" sz="1500" b="1" baseline="30000" dirty="0">
                <a:effectLst/>
                <a:latin typeface="Arial Narrow" panose="020B0606020202030204" pitchFamily="34" charset="0"/>
                <a:ea typeface="Calibri" panose="020F0502020204030204" pitchFamily="34" charset="0"/>
                <a:cs typeface="Courier New" panose="02070309020205020404" pitchFamily="49" charset="0"/>
              </a:rPr>
              <a:t>3</a:t>
            </a:r>
            <a:r>
              <a:rPr lang="fr-FR" sz="1500" dirty="0">
                <a:effectLst/>
                <a:latin typeface="Arial Narrow" panose="020B0606020202030204" pitchFamily="34" charset="0"/>
                <a:ea typeface="Calibri" panose="020F0502020204030204" pitchFamily="34" charset="0"/>
                <a:cs typeface="Courier New" panose="02070309020205020404" pitchFamily="49" charset="0"/>
              </a:rPr>
              <a:t> de glace du Groenland (glace reposant sur sa surface terrestre) devaient fondre complètement nous serions confronté à une </a:t>
            </a:r>
            <a:r>
              <a:rPr lang="fr-FR" sz="1500" dirty="0">
                <a:latin typeface="Arial Narrow" panose="020B0606020202030204" pitchFamily="34" charset="0"/>
                <a:ea typeface="Calibri" panose="020F0502020204030204" pitchFamily="34" charset="0"/>
                <a:cs typeface="Courier New" panose="02070309020205020404" pitchFamily="49" charset="0"/>
              </a:rPr>
              <a:t>augmentation du volume des océans de p</a:t>
            </a:r>
            <a:r>
              <a:rPr lang="fr-FR" sz="1500" dirty="0">
                <a:effectLst/>
                <a:latin typeface="Arial Narrow" panose="020B0606020202030204" pitchFamily="34" charset="0"/>
                <a:ea typeface="Calibri" panose="020F0502020204030204" pitchFamily="34" charset="0"/>
                <a:cs typeface="Courier New" panose="02070309020205020404" pitchFamily="49" charset="0"/>
              </a:rPr>
              <a:t>rès de 0,3% ce qui est loin d’être négligeable. Ceci compte tenu du volume des océans proche de 1400 millions de km</a:t>
            </a:r>
            <a:r>
              <a:rPr lang="fr-FR" sz="1500" b="1" baseline="30000" dirty="0">
                <a:effectLst/>
                <a:latin typeface="Arial Narrow" panose="020B0606020202030204" pitchFamily="34" charset="0"/>
                <a:ea typeface="Calibri" panose="020F0502020204030204" pitchFamily="34" charset="0"/>
                <a:cs typeface="Courier New" panose="02070309020205020404" pitchFamily="49" charset="0"/>
              </a:rPr>
              <a:t>3</a:t>
            </a:r>
            <a:endParaRPr lang="fr-FR" sz="1500" dirty="0">
              <a:effectLst/>
              <a:latin typeface="Arial Narrow" panose="020B0606020202030204" pitchFamily="34" charset="0"/>
              <a:ea typeface="Calibri" panose="020F0502020204030204" pitchFamily="34" charset="0"/>
              <a:cs typeface="Courier New" panose="02070309020205020404" pitchFamily="49" charset="0"/>
            </a:endParaRPr>
          </a:p>
          <a:p>
            <a:pPr algn="just">
              <a:spcBef>
                <a:spcPts val="600"/>
              </a:spcBef>
            </a:pPr>
            <a:r>
              <a:rPr lang="fr-FR" sz="1500" dirty="0">
                <a:effectLst/>
                <a:latin typeface="Arial Narrow" panose="020B0606020202030204" pitchFamily="34" charset="0"/>
                <a:ea typeface="Calibri" panose="020F0502020204030204" pitchFamily="34" charset="0"/>
                <a:cs typeface="Courier New" panose="02070309020205020404" pitchFamily="49" charset="0"/>
              </a:rPr>
              <a:t> 4 000 000 / 1400 000 000 = 0,28%  (voir la figure 1 du premier chapitre)</a:t>
            </a:r>
          </a:p>
          <a:p>
            <a:pPr algn="just">
              <a:spcBef>
                <a:spcPts val="600"/>
              </a:spcBef>
            </a:pPr>
            <a:r>
              <a:rPr lang="fr-FR" sz="1500" dirty="0">
                <a:latin typeface="Arial Narrow" panose="020B0606020202030204" pitchFamily="34" charset="0"/>
                <a:ea typeface="Calibri" panose="020F0502020204030204" pitchFamily="34" charset="0"/>
                <a:cs typeface="Courier New" panose="02070309020205020404" pitchFamily="49" charset="0"/>
              </a:rPr>
              <a:t>Cela ne nous laisse pas nécessairement beaucoup de temps pour agir. </a:t>
            </a:r>
          </a:p>
          <a:p>
            <a:pPr algn="just">
              <a:spcBef>
                <a:spcPts val="600"/>
              </a:spcBef>
            </a:pPr>
            <a:r>
              <a:rPr lang="fr-FR" sz="1500" dirty="0">
                <a:latin typeface="Arial Narrow" panose="020B0606020202030204" pitchFamily="34" charset="0"/>
                <a:ea typeface="Calibri" panose="020F0502020204030204" pitchFamily="34" charset="0"/>
                <a:cs typeface="Courier New" panose="02070309020205020404" pitchFamily="49" charset="0"/>
              </a:rPr>
              <a:t>Pas facile de calculer de combien cela va monter. Ceci dit, s</a:t>
            </a:r>
            <a:r>
              <a:rPr lang="fr-FR" sz="1500" dirty="0">
                <a:effectLst/>
                <a:latin typeface="Arial Narrow" panose="020B0606020202030204" pitchFamily="34" charset="0"/>
                <a:ea typeface="Calibri" panose="020F0502020204030204" pitchFamily="34" charset="0"/>
                <a:cs typeface="Courier New" panose="02070309020205020404" pitchFamily="49" charset="0"/>
              </a:rPr>
              <a:t>i l’on observe ce qui s’est </a:t>
            </a:r>
            <a:r>
              <a:rPr lang="fr-FR" sz="1500" dirty="0">
                <a:latin typeface="Arial Narrow" panose="020B0606020202030204" pitchFamily="34" charset="0"/>
                <a:ea typeface="Calibri" panose="020F0502020204030204" pitchFamily="34" charset="0"/>
                <a:cs typeface="Courier New" panose="02070309020205020404" pitchFamily="49" charset="0"/>
              </a:rPr>
              <a:t>passé </a:t>
            </a:r>
            <a:r>
              <a:rPr lang="fr-FR" sz="1500" dirty="0">
                <a:latin typeface="Arial Narrow" panose="020B0606020202030204" pitchFamily="34" charset="0"/>
              </a:rPr>
              <a:t>au XX</a:t>
            </a:r>
            <a:r>
              <a:rPr lang="fr-FR" sz="1500" baseline="30000" dirty="0">
                <a:latin typeface="Arial Narrow" panose="020B0606020202030204" pitchFamily="34" charset="0"/>
              </a:rPr>
              <a:t>ème </a:t>
            </a:r>
            <a:r>
              <a:rPr lang="fr-FR" sz="1500" dirty="0">
                <a:latin typeface="Arial Narrow" panose="020B0606020202030204" pitchFamily="34" charset="0"/>
              </a:rPr>
              <a:t>siècle on observe que le</a:t>
            </a:r>
            <a:r>
              <a:rPr lang="fr-FR" sz="1500" dirty="0">
                <a:effectLst/>
                <a:latin typeface="Arial Narrow" panose="020B0606020202030204" pitchFamily="34" charset="0"/>
                <a:ea typeface="Calibri" panose="020F0502020204030204" pitchFamily="34" charset="0"/>
                <a:cs typeface="Courier New" panose="02070309020205020404" pitchFamily="49" charset="0"/>
              </a:rPr>
              <a:t> </a:t>
            </a:r>
            <a:r>
              <a:rPr lang="fr-FR" sz="1500" dirty="0">
                <a:latin typeface="Arial Narrow" panose="020B0606020202030204" pitchFamily="34" charset="0"/>
              </a:rPr>
              <a:t>niveau des océans a augmenté de quelque 20 cm depuis 1900 et qu’il s’élève actuellement au rythme de 3,5 mm par an.</a:t>
            </a:r>
          </a:p>
          <a:p>
            <a:pPr algn="just">
              <a:spcBef>
                <a:spcPts val="600"/>
              </a:spcBef>
            </a:pPr>
            <a:endParaRPr lang="fr-FR" sz="1500" i="1" dirty="0">
              <a:latin typeface="Arial Narrow" panose="020B0606020202030204" pitchFamily="34" charset="0"/>
            </a:endParaRPr>
          </a:p>
        </p:txBody>
      </p:sp>
    </p:spTree>
    <p:extLst>
      <p:ext uri="{BB962C8B-B14F-4D97-AF65-F5344CB8AC3E}">
        <p14:creationId xmlns:p14="http://schemas.microsoft.com/office/powerpoint/2010/main" val="1239894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53FB32-77F4-4A42-90B8-2ACF7F4722EA}"/>
              </a:ext>
            </a:extLst>
          </p:cNvPr>
          <p:cNvSpPr>
            <a:spLocks noGrp="1"/>
          </p:cNvSpPr>
          <p:nvPr>
            <p:ph type="sldNum" sz="quarter" idx="12"/>
          </p:nvPr>
        </p:nvSpPr>
        <p:spPr/>
        <p:txBody>
          <a:bodyPr/>
          <a:lstStyle/>
          <a:p>
            <a:fld id="{BFD233C9-0C0F-49A6-B782-E961F9B2E65B}" type="slidenum">
              <a:rPr lang="en-GB" altLang="fr-FR" smtClean="0"/>
              <a:pPr/>
              <a:t>22</a:t>
            </a:fld>
            <a:endParaRPr lang="en-GB" altLang="fr-FR"/>
          </a:p>
        </p:txBody>
      </p:sp>
      <p:sp>
        <p:nvSpPr>
          <p:cNvPr id="10" name="Title 1">
            <a:extLst>
              <a:ext uri="{FF2B5EF4-FFF2-40B4-BE49-F238E27FC236}">
                <a16:creationId xmlns:a16="http://schemas.microsoft.com/office/drawing/2014/main" id="{4F2550F3-BDD9-402F-992A-2250B5B09BAD}"/>
              </a:ext>
            </a:extLst>
          </p:cNvPr>
          <p:cNvSpPr txBox="1">
            <a:spLocks/>
          </p:cNvSpPr>
          <p:nvPr/>
        </p:nvSpPr>
        <p:spPr bwMode="auto">
          <a:xfrm>
            <a:off x="587224" y="2001547"/>
            <a:ext cx="4129296" cy="265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6pPr>
            <a:lvl7pPr marL="9144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7pPr>
            <a:lvl8pPr marL="13716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8pPr>
            <a:lvl9pPr marL="18288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9pPr>
          </a:lstStyle>
          <a:p>
            <a:pPr algn="just"/>
            <a:endParaRPr lang="fr-FR" sz="2000" dirty="0">
              <a:latin typeface="Arial Narrow" panose="020B0606020202030204" pitchFamily="34" charset="0"/>
            </a:endParaRPr>
          </a:p>
        </p:txBody>
      </p:sp>
      <p:pic>
        <p:nvPicPr>
          <p:cNvPr id="8" name="Picture 7">
            <a:extLst>
              <a:ext uri="{FF2B5EF4-FFF2-40B4-BE49-F238E27FC236}">
                <a16:creationId xmlns:a16="http://schemas.microsoft.com/office/drawing/2014/main" id="{E63B2EFD-29DE-4E08-AB29-2EE4CD41A3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621" y="909500"/>
            <a:ext cx="8605798" cy="5394111"/>
          </a:xfrm>
          <a:prstGeom prst="rect">
            <a:avLst/>
          </a:prstGeom>
        </p:spPr>
      </p:pic>
      <p:sp>
        <p:nvSpPr>
          <p:cNvPr id="3" name="Content Placeholder 2">
            <a:extLst>
              <a:ext uri="{FF2B5EF4-FFF2-40B4-BE49-F238E27FC236}">
                <a16:creationId xmlns:a16="http://schemas.microsoft.com/office/drawing/2014/main" id="{3FA7296D-806F-4DFF-8AEE-A8B8AC63F341}"/>
              </a:ext>
            </a:extLst>
          </p:cNvPr>
          <p:cNvSpPr txBox="1">
            <a:spLocks/>
          </p:cNvSpPr>
          <p:nvPr/>
        </p:nvSpPr>
        <p:spPr bwMode="auto">
          <a:xfrm>
            <a:off x="3763074" y="2702773"/>
            <a:ext cx="1290763" cy="34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800" i="1" dirty="0">
                <a:latin typeface="Arial Narrow" panose="020B0606020202030204" pitchFamily="34" charset="0"/>
              </a:rPr>
              <a:t>Figure 80</a:t>
            </a:r>
            <a:endParaRPr lang="en-GB" sz="2400" i="1" dirty="0">
              <a:latin typeface="Arial Narrow" panose="020B0606020202030204" pitchFamily="34" charset="0"/>
            </a:endParaRPr>
          </a:p>
        </p:txBody>
      </p:sp>
      <p:sp>
        <p:nvSpPr>
          <p:cNvPr id="9" name="Title 1">
            <a:extLst>
              <a:ext uri="{FF2B5EF4-FFF2-40B4-BE49-F238E27FC236}">
                <a16:creationId xmlns:a16="http://schemas.microsoft.com/office/drawing/2014/main" id="{B821C58A-1473-4773-9EF1-9D824EAAC7FD}"/>
              </a:ext>
            </a:extLst>
          </p:cNvPr>
          <p:cNvSpPr txBox="1">
            <a:spLocks/>
          </p:cNvSpPr>
          <p:nvPr/>
        </p:nvSpPr>
        <p:spPr bwMode="auto">
          <a:xfrm>
            <a:off x="8610600" y="1790700"/>
            <a:ext cx="3443543" cy="433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6pPr>
            <a:lvl7pPr marL="9144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7pPr>
            <a:lvl8pPr marL="13716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8pPr>
            <a:lvl9pPr marL="18288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9pPr>
          </a:lstStyle>
          <a:p>
            <a:r>
              <a:rPr lang="fr-FR" sz="2400" dirty="0">
                <a:latin typeface="Arial Narrow" panose="020B0606020202030204" pitchFamily="34" charset="0"/>
              </a:rPr>
              <a:t>La  population mondiale a doublée entre 1970 et 2020.</a:t>
            </a:r>
          </a:p>
          <a:p>
            <a:endParaRPr lang="fr-FR" sz="2400" dirty="0">
              <a:latin typeface="Arial Narrow" panose="020B0606020202030204" pitchFamily="34" charset="0"/>
            </a:endParaRPr>
          </a:p>
          <a:p>
            <a:r>
              <a:rPr lang="fr-FR" sz="2400" dirty="0">
                <a:latin typeface="Arial Narrow" panose="020B0606020202030204" pitchFamily="34" charset="0"/>
              </a:rPr>
              <a:t>L’étalement urbain varie d’une façon importante selon les pays. Voir à ce sujet le fichier de la </a:t>
            </a:r>
            <a:r>
              <a:rPr lang="fr-FR" sz="2400" dirty="0">
                <a:latin typeface="Arial Narrow" panose="020B0606020202030204" pitchFamily="34" charset="0"/>
                <a:hlinkClick r:id="rId4"/>
              </a:rPr>
              <a:t>cartographie </a:t>
            </a:r>
            <a:r>
              <a:rPr lang="fr-FR" sz="2400" dirty="0">
                <a:latin typeface="Arial Narrow" panose="020B0606020202030204" pitchFamily="34" charset="0"/>
              </a:rPr>
              <a:t>page 68 donnant la répartition de la population selon les pays.</a:t>
            </a:r>
            <a:endParaRPr lang="en-GB" sz="2400" dirty="0">
              <a:latin typeface="Arial Narrow" panose="020B0606020202030204" pitchFamily="34" charset="0"/>
            </a:endParaRPr>
          </a:p>
        </p:txBody>
      </p:sp>
      <p:sp>
        <p:nvSpPr>
          <p:cNvPr id="11" name="Title 1">
            <a:extLst>
              <a:ext uri="{FF2B5EF4-FFF2-40B4-BE49-F238E27FC236}">
                <a16:creationId xmlns:a16="http://schemas.microsoft.com/office/drawing/2014/main" id="{3E123DF0-0434-4F52-8724-BFB7847ADC95}"/>
              </a:ext>
            </a:extLst>
          </p:cNvPr>
          <p:cNvSpPr txBox="1">
            <a:spLocks/>
          </p:cNvSpPr>
          <p:nvPr/>
        </p:nvSpPr>
        <p:spPr bwMode="auto">
          <a:xfrm>
            <a:off x="1355337" y="195695"/>
            <a:ext cx="10698805" cy="726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6pPr>
            <a:lvl7pPr marL="9144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7pPr>
            <a:lvl8pPr marL="13716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8pPr>
            <a:lvl9pPr marL="18288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9pPr>
          </a:lstStyle>
          <a:p>
            <a:r>
              <a:rPr lang="fr-FR" sz="3200" dirty="0">
                <a:latin typeface="Lucida Handwriting" panose="03010101010101010101" pitchFamily="66" charset="0"/>
              </a:rPr>
              <a:t>Le temps qui passe  1000 ans </a:t>
            </a:r>
            <a:r>
              <a:rPr lang="fr-FR" sz="2400" dirty="0">
                <a:latin typeface="Arial Narrow" panose="020B0606020202030204" pitchFamily="34" charset="0"/>
              </a:rPr>
              <a:t>et la  population mondiale X par 20</a:t>
            </a:r>
            <a:endParaRPr lang="en-GB" sz="2400" dirty="0">
              <a:latin typeface="Arial Narrow" panose="020B0606020202030204" pitchFamily="34" charset="0"/>
            </a:endParaRPr>
          </a:p>
        </p:txBody>
      </p:sp>
      <p:sp>
        <p:nvSpPr>
          <p:cNvPr id="12" name="Title 1">
            <a:extLst>
              <a:ext uri="{FF2B5EF4-FFF2-40B4-BE49-F238E27FC236}">
                <a16:creationId xmlns:a16="http://schemas.microsoft.com/office/drawing/2014/main" id="{2577E2D3-77FB-4996-94B8-11FE595E44C9}"/>
              </a:ext>
            </a:extLst>
          </p:cNvPr>
          <p:cNvSpPr txBox="1">
            <a:spLocks/>
          </p:cNvSpPr>
          <p:nvPr/>
        </p:nvSpPr>
        <p:spPr bwMode="auto">
          <a:xfrm>
            <a:off x="2651872" y="6250872"/>
            <a:ext cx="1069880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6pPr>
            <a:lvl7pPr marL="9144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7pPr>
            <a:lvl8pPr marL="13716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8pPr>
            <a:lvl9pPr marL="18288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9pPr>
          </a:lstStyle>
          <a:p>
            <a:r>
              <a:rPr lang="fr-FR" sz="1800" i="1" dirty="0">
                <a:latin typeface="Arial Narrow" panose="020B0606020202030204" pitchFamily="34" charset="0"/>
              </a:rPr>
              <a:t>L’âge est le temps qui nous sépare de notre date de naissance</a:t>
            </a:r>
            <a:endParaRPr lang="en-GB" sz="1800" dirty="0">
              <a:latin typeface="Arial Narrow" panose="020B0606020202030204" pitchFamily="34" charset="0"/>
            </a:endParaRPr>
          </a:p>
        </p:txBody>
      </p:sp>
    </p:spTree>
    <p:extLst>
      <p:ext uri="{BB962C8B-B14F-4D97-AF65-F5344CB8AC3E}">
        <p14:creationId xmlns:p14="http://schemas.microsoft.com/office/powerpoint/2010/main" val="2006731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hlinkClick r:id="rId3" action="ppaction://hlinkfile"/>
            <a:extLst>
              <a:ext uri="{FF2B5EF4-FFF2-40B4-BE49-F238E27FC236}">
                <a16:creationId xmlns:a16="http://schemas.microsoft.com/office/drawing/2014/main" id="{ED4C08C1-6D8E-4DDC-B8C8-AEEED1EA452B}"/>
              </a:ext>
            </a:extLst>
          </p:cNvPr>
          <p:cNvSpPr txBox="1">
            <a:spLocks/>
          </p:cNvSpPr>
          <p:nvPr/>
        </p:nvSpPr>
        <p:spPr bwMode="auto">
          <a:xfrm>
            <a:off x="1704693" y="312471"/>
            <a:ext cx="9363918" cy="60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6pPr>
            <a:lvl7pPr marL="9144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7pPr>
            <a:lvl8pPr marL="13716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8pPr>
            <a:lvl9pPr marL="18288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9pPr>
          </a:lstStyle>
          <a:p>
            <a:r>
              <a:rPr lang="fr-FR" sz="3200" dirty="0">
                <a:latin typeface="Lucida Handwriting" panose="03010101010101010101" pitchFamily="66" charset="0"/>
              </a:rPr>
              <a:t>Le temps qui passe   </a:t>
            </a:r>
            <a:r>
              <a:rPr lang="fr-FR" sz="2400" dirty="0">
                <a:latin typeface="Arial Narrow" panose="020B0606020202030204" pitchFamily="34" charset="0"/>
              </a:rPr>
              <a:t>et   6 x 100 000 ans </a:t>
            </a:r>
            <a:r>
              <a:rPr lang="fr-FR" sz="2000" dirty="0"/>
              <a:t>de variation climatique</a:t>
            </a:r>
            <a:endParaRPr lang="en-GB" sz="2000" baseline="-25000" dirty="0"/>
          </a:p>
        </p:txBody>
      </p:sp>
      <p:sp>
        <p:nvSpPr>
          <p:cNvPr id="8" name="TextBox 7">
            <a:hlinkClick r:id="rId4"/>
            <a:extLst>
              <a:ext uri="{FF2B5EF4-FFF2-40B4-BE49-F238E27FC236}">
                <a16:creationId xmlns:a16="http://schemas.microsoft.com/office/drawing/2014/main" id="{5C477CBC-47B2-44C4-99CD-F500F1E4E6C8}"/>
              </a:ext>
            </a:extLst>
          </p:cNvPr>
          <p:cNvSpPr txBox="1"/>
          <p:nvPr/>
        </p:nvSpPr>
        <p:spPr>
          <a:xfrm>
            <a:off x="7469124" y="3242273"/>
            <a:ext cx="1612392" cy="495872"/>
          </a:xfrm>
          <a:prstGeom prst="rect">
            <a:avLst/>
          </a:prstGeom>
          <a:noFill/>
        </p:spPr>
        <p:txBody>
          <a:bodyPr wrap="square">
            <a:spAutoFit/>
          </a:bodyPr>
          <a:lstStyle/>
          <a:p>
            <a:endParaRPr lang="en-GB" dirty="0"/>
          </a:p>
        </p:txBody>
      </p:sp>
      <p:sp>
        <p:nvSpPr>
          <p:cNvPr id="6" name="Slide Number Placeholder 3">
            <a:extLst>
              <a:ext uri="{FF2B5EF4-FFF2-40B4-BE49-F238E27FC236}">
                <a16:creationId xmlns:a16="http://schemas.microsoft.com/office/drawing/2014/main" id="{95CDF305-7C79-4DA5-946D-B794F8D6EE41}"/>
              </a:ext>
            </a:extLst>
          </p:cNvPr>
          <p:cNvSpPr>
            <a:spLocks noGrp="1"/>
          </p:cNvSpPr>
          <p:nvPr>
            <p:ph type="sldNum" sz="quarter" idx="12"/>
          </p:nvPr>
        </p:nvSpPr>
        <p:spPr>
          <a:xfrm>
            <a:off x="8610600" y="6356350"/>
            <a:ext cx="2743200" cy="365125"/>
          </a:xfrm>
        </p:spPr>
        <p:txBody>
          <a:bodyPr/>
          <a:lstStyle/>
          <a:p>
            <a:fld id="{BFD233C9-0C0F-49A6-B782-E961F9B2E65B}" type="slidenum">
              <a:rPr lang="en-GB" altLang="fr-FR" smtClean="0"/>
              <a:pPr/>
              <a:t>23</a:t>
            </a:fld>
            <a:endParaRPr lang="en-GB" altLang="fr-FR" dirty="0"/>
          </a:p>
        </p:txBody>
      </p:sp>
      <p:pic>
        <p:nvPicPr>
          <p:cNvPr id="10" name="Picture 9">
            <a:extLst>
              <a:ext uri="{FF2B5EF4-FFF2-40B4-BE49-F238E27FC236}">
                <a16:creationId xmlns:a16="http://schemas.microsoft.com/office/drawing/2014/main" id="{3E3C1BDA-918F-451F-BC93-03D59EEE79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750" y="1090532"/>
            <a:ext cx="11531354" cy="5630943"/>
          </a:xfrm>
          <a:prstGeom prst="rect">
            <a:avLst/>
          </a:prstGeom>
        </p:spPr>
      </p:pic>
      <p:sp>
        <p:nvSpPr>
          <p:cNvPr id="7" name="Content Placeholder 2">
            <a:extLst>
              <a:ext uri="{FF2B5EF4-FFF2-40B4-BE49-F238E27FC236}">
                <a16:creationId xmlns:a16="http://schemas.microsoft.com/office/drawing/2014/main" id="{7622CD3A-B8DB-4DA4-A9A0-FC11E26DE04E}"/>
              </a:ext>
            </a:extLst>
          </p:cNvPr>
          <p:cNvSpPr txBox="1">
            <a:spLocks/>
          </p:cNvSpPr>
          <p:nvPr/>
        </p:nvSpPr>
        <p:spPr bwMode="auto">
          <a:xfrm>
            <a:off x="6096000" y="1090533"/>
            <a:ext cx="1063720" cy="34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800" i="1" dirty="0">
                <a:latin typeface="Arial Narrow" panose="020B0606020202030204" pitchFamily="34" charset="0"/>
              </a:rPr>
              <a:t>Figure 81</a:t>
            </a:r>
            <a:endParaRPr lang="en-GB" sz="2400" i="1" dirty="0">
              <a:latin typeface="Arial Narrow" panose="020B0606020202030204" pitchFamily="34" charset="0"/>
            </a:endParaRPr>
          </a:p>
        </p:txBody>
      </p:sp>
      <p:pic>
        <p:nvPicPr>
          <p:cNvPr id="9" name="Picture 8">
            <a:extLst>
              <a:ext uri="{FF2B5EF4-FFF2-40B4-BE49-F238E27FC236}">
                <a16:creationId xmlns:a16="http://schemas.microsoft.com/office/drawing/2014/main" id="{54500ECF-1857-410E-88C4-1BC42027BD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5036" y="4423570"/>
            <a:ext cx="1196068" cy="1343897"/>
          </a:xfrm>
          <a:prstGeom prst="rect">
            <a:avLst/>
          </a:prstGeom>
        </p:spPr>
      </p:pic>
    </p:spTree>
    <p:extLst>
      <p:ext uri="{BB962C8B-B14F-4D97-AF65-F5344CB8AC3E}">
        <p14:creationId xmlns:p14="http://schemas.microsoft.com/office/powerpoint/2010/main" val="4033850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F918A9-A0F5-4678-8DE7-D58B435F6F71}"/>
              </a:ext>
            </a:extLst>
          </p:cNvPr>
          <p:cNvSpPr>
            <a:spLocks noGrp="1"/>
          </p:cNvSpPr>
          <p:nvPr>
            <p:ph idx="1"/>
          </p:nvPr>
        </p:nvSpPr>
        <p:spPr>
          <a:xfrm>
            <a:off x="392006" y="458963"/>
            <a:ext cx="7037494" cy="6194225"/>
          </a:xfrm>
        </p:spPr>
        <p:txBody>
          <a:bodyPr/>
          <a:lstStyle/>
          <a:p>
            <a:pPr marL="0" indent="0">
              <a:buNone/>
            </a:pPr>
            <a:r>
              <a:rPr lang="fr-FR" sz="2200" dirty="0"/>
              <a:t>L'obliquité de la terre associée au 1er mouvement </a:t>
            </a:r>
            <a:r>
              <a:rPr lang="fr-FR" sz="2200" dirty="0" err="1"/>
              <a:t>Milankovic</a:t>
            </a:r>
            <a:r>
              <a:rPr lang="fr-FR" sz="2200" dirty="0"/>
              <a:t> est actuellement importante et va semble-t-il le rester encore longtemps. </a:t>
            </a:r>
          </a:p>
          <a:p>
            <a:pPr marL="0" indent="0" algn="just">
              <a:buNone/>
            </a:pPr>
            <a:r>
              <a:rPr lang="fr-FR" sz="2200" dirty="0"/>
              <a:t>La base de temps qui régit la variation de cet angle qui augmente puis diminue serait de l'ordre de 400 siècles. On constate que le pole nord plus exposé que le pole sud aux rayons solaires est plus soumis à la fonte des glaces. Une constatation: des glaciers de l’antarctique dont celui de </a:t>
            </a:r>
            <a:r>
              <a:rPr lang="fr-FR" sz="2200" dirty="0" err="1">
                <a:hlinkClick r:id="rId3"/>
              </a:rPr>
              <a:t>Thwaites</a:t>
            </a:r>
            <a:r>
              <a:rPr lang="fr-FR" sz="2200" dirty="0"/>
              <a:t> commencent à fondre</a:t>
            </a:r>
          </a:p>
          <a:p>
            <a:pPr marL="0" indent="0" algn="just">
              <a:buNone/>
            </a:pPr>
            <a:r>
              <a:rPr lang="fr-FR" sz="2200" dirty="0"/>
              <a:t>A cette période de glaciation et de fonte des glaces successives se superpose l'action de l'homme avec les gaz à effet de serre. Quelle est la plus importante des deux ?  On va tenter d’apporter réponse à cette question page suivante. </a:t>
            </a:r>
            <a:r>
              <a:rPr lang="fr-FR" sz="2200" dirty="0">
                <a:hlinkClick r:id="rId4"/>
              </a:rPr>
              <a:t>Une étude récente </a:t>
            </a:r>
            <a:r>
              <a:rPr lang="fr-FR" sz="2200" dirty="0"/>
              <a:t>prouve que  la fonte des glaciers de la planète qui s’est encore accélérée ces 20 dernières années, contribue désormais à plus de 20% de la hausse du niveau de la mer. </a:t>
            </a:r>
            <a:endParaRPr lang="en-GB" sz="2200" dirty="0"/>
          </a:p>
        </p:txBody>
      </p:sp>
      <p:sp>
        <p:nvSpPr>
          <p:cNvPr id="4" name="Slide Number Placeholder 3">
            <a:extLst>
              <a:ext uri="{FF2B5EF4-FFF2-40B4-BE49-F238E27FC236}">
                <a16:creationId xmlns:a16="http://schemas.microsoft.com/office/drawing/2014/main" id="{93DF81B5-86A1-4B31-B99F-B3C81443C357}"/>
              </a:ext>
            </a:extLst>
          </p:cNvPr>
          <p:cNvSpPr>
            <a:spLocks noGrp="1"/>
          </p:cNvSpPr>
          <p:nvPr>
            <p:ph type="sldNum" sz="quarter" idx="12"/>
          </p:nvPr>
        </p:nvSpPr>
        <p:spPr/>
        <p:txBody>
          <a:bodyPr/>
          <a:lstStyle/>
          <a:p>
            <a:fld id="{BFD233C9-0C0F-49A6-B782-E961F9B2E65B}" type="slidenum">
              <a:rPr lang="en-GB" altLang="fr-FR" smtClean="0"/>
              <a:pPr/>
              <a:t>24</a:t>
            </a:fld>
            <a:endParaRPr lang="en-GB" altLang="fr-FR"/>
          </a:p>
        </p:txBody>
      </p:sp>
      <p:pic>
        <p:nvPicPr>
          <p:cNvPr id="5" name="Picture 4">
            <a:extLst>
              <a:ext uri="{FF2B5EF4-FFF2-40B4-BE49-F238E27FC236}">
                <a16:creationId xmlns:a16="http://schemas.microsoft.com/office/drawing/2014/main" id="{508FB0F8-983B-4080-89F7-89BDA20D1C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4442" y="268919"/>
            <a:ext cx="4160941" cy="6194226"/>
          </a:xfrm>
          <a:prstGeom prst="rect">
            <a:avLst/>
          </a:prstGeom>
        </p:spPr>
      </p:pic>
    </p:spTree>
    <p:extLst>
      <p:ext uri="{BB962C8B-B14F-4D97-AF65-F5344CB8AC3E}">
        <p14:creationId xmlns:p14="http://schemas.microsoft.com/office/powerpoint/2010/main" val="6936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0770A-20E7-41F9-B1A9-9110BC38A670}"/>
              </a:ext>
            </a:extLst>
          </p:cNvPr>
          <p:cNvSpPr>
            <a:spLocks noGrp="1"/>
          </p:cNvSpPr>
          <p:nvPr>
            <p:ph type="title"/>
          </p:nvPr>
        </p:nvSpPr>
        <p:spPr>
          <a:xfrm>
            <a:off x="1232999" y="815173"/>
            <a:ext cx="8069580" cy="1234126"/>
          </a:xfrm>
        </p:spPr>
        <p:txBody>
          <a:bodyPr/>
          <a:lstStyle/>
          <a:p>
            <a:pPr>
              <a:spcBef>
                <a:spcPts val="1200"/>
              </a:spcBef>
              <a:spcAft>
                <a:spcPts val="600"/>
              </a:spcAft>
            </a:pPr>
            <a:r>
              <a:rPr lang="fr-FR" sz="2800" dirty="0">
                <a:latin typeface="Lucida Handwriting" panose="03010101010101010101" pitchFamily="66" charset="0"/>
              </a:rPr>
              <a:t>Le temps de formation du charbon :</a:t>
            </a:r>
            <a:br>
              <a:rPr lang="fr-FR" sz="2800" dirty="0">
                <a:latin typeface="Lucida Handwriting" panose="03010101010101010101" pitchFamily="66" charset="0"/>
              </a:rPr>
            </a:br>
            <a:r>
              <a:rPr lang="fr-FR" sz="2800" dirty="0">
                <a:latin typeface="Lucida Handwriting" panose="03010101010101010101" pitchFamily="66" charset="0"/>
              </a:rPr>
              <a:t> </a:t>
            </a:r>
            <a:r>
              <a:rPr lang="fr-FR" sz="2800" b="1" dirty="0"/>
              <a:t>plusieurs centaines de millions d’années</a:t>
            </a:r>
            <a:endParaRPr lang="en-US" sz="2800" b="1" dirty="0"/>
          </a:p>
        </p:txBody>
      </p:sp>
      <p:sp>
        <p:nvSpPr>
          <p:cNvPr id="3" name="Content Placeholder 2">
            <a:extLst>
              <a:ext uri="{FF2B5EF4-FFF2-40B4-BE49-F238E27FC236}">
                <a16:creationId xmlns:a16="http://schemas.microsoft.com/office/drawing/2014/main" id="{68D9B48B-A99F-4AAB-BAC3-C78B58F27B7F}"/>
              </a:ext>
            </a:extLst>
          </p:cNvPr>
          <p:cNvSpPr>
            <a:spLocks noGrp="1"/>
          </p:cNvSpPr>
          <p:nvPr>
            <p:ph idx="1"/>
          </p:nvPr>
        </p:nvSpPr>
        <p:spPr>
          <a:xfrm>
            <a:off x="488373" y="2531746"/>
            <a:ext cx="11205787" cy="4060190"/>
          </a:xfrm>
        </p:spPr>
        <p:txBody>
          <a:bodyPr/>
          <a:lstStyle/>
          <a:p>
            <a:pPr marL="0" indent="0" algn="just">
              <a:buNone/>
            </a:pPr>
            <a:r>
              <a:rPr lang="fr-FR" sz="2400" dirty="0"/>
              <a:t>Le charbon, roche sédimentaire combustible riche en carbone, s’est formé extrêmement lentement à partir de la dégradation de la matière organique et des végétaux. Cela alors que l'homme  (particulièrement les Indes et la Chine) est en train de "brûler" en une centaine d'années ce que la nature à mis des centaines de millions d'années à concevoir. Une exploitation qui représente encore en 2018 environ 27% des besoins énergétiques mondiaux juste derrière le pétrole 33% et devant le gaz. </a:t>
            </a:r>
          </a:p>
          <a:p>
            <a:pPr marL="0" indent="0" algn="just">
              <a:buNone/>
            </a:pPr>
            <a:r>
              <a:rPr lang="fr-FR" sz="2400" dirty="0"/>
              <a:t>Il ne faut donc pas s'étonner que que la combustion du charbon, matériaux riche en carbone soit la cause principale du réchauffement climatique</a:t>
            </a:r>
            <a:endParaRPr lang="en-US" sz="2400" dirty="0"/>
          </a:p>
        </p:txBody>
      </p:sp>
      <p:sp>
        <p:nvSpPr>
          <p:cNvPr id="4" name="Slide Number Placeholder 3">
            <a:extLst>
              <a:ext uri="{FF2B5EF4-FFF2-40B4-BE49-F238E27FC236}">
                <a16:creationId xmlns:a16="http://schemas.microsoft.com/office/drawing/2014/main" id="{057A1FD3-60D2-48EC-B899-B82C07F1BA4C}"/>
              </a:ext>
            </a:extLst>
          </p:cNvPr>
          <p:cNvSpPr>
            <a:spLocks noGrp="1"/>
          </p:cNvSpPr>
          <p:nvPr>
            <p:ph type="sldNum" sz="quarter" idx="12"/>
          </p:nvPr>
        </p:nvSpPr>
        <p:spPr/>
        <p:txBody>
          <a:bodyPr/>
          <a:lstStyle/>
          <a:p>
            <a:fld id="{BFD233C9-0C0F-49A6-B782-E961F9B2E65B}" type="slidenum">
              <a:rPr lang="en-GB" altLang="fr-FR" smtClean="0"/>
              <a:pPr/>
              <a:t>25</a:t>
            </a:fld>
            <a:endParaRPr lang="en-GB" altLang="fr-FR"/>
          </a:p>
        </p:txBody>
      </p:sp>
      <p:pic>
        <p:nvPicPr>
          <p:cNvPr id="6" name="Picture 5">
            <a:extLst>
              <a:ext uri="{FF2B5EF4-FFF2-40B4-BE49-F238E27FC236}">
                <a16:creationId xmlns:a16="http://schemas.microsoft.com/office/drawing/2014/main" id="{F4F09901-9791-44F2-8824-FB9AC12F39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5267" y="347154"/>
            <a:ext cx="1695450" cy="1905000"/>
          </a:xfrm>
          <a:prstGeom prst="rect">
            <a:avLst/>
          </a:prstGeom>
        </p:spPr>
      </p:pic>
    </p:spTree>
    <p:extLst>
      <p:ext uri="{BB962C8B-B14F-4D97-AF65-F5344CB8AC3E}">
        <p14:creationId xmlns:p14="http://schemas.microsoft.com/office/powerpoint/2010/main" val="3410222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A95008-F6EC-4A63-ACD4-C257DD69E9A5}"/>
              </a:ext>
            </a:extLst>
          </p:cNvPr>
          <p:cNvSpPr>
            <a:spLocks noGrp="1"/>
          </p:cNvSpPr>
          <p:nvPr>
            <p:ph idx="1"/>
          </p:nvPr>
        </p:nvSpPr>
        <p:spPr>
          <a:xfrm>
            <a:off x="370704" y="1153296"/>
            <a:ext cx="11350241" cy="5479913"/>
          </a:xfrm>
        </p:spPr>
        <p:txBody>
          <a:bodyPr>
            <a:normAutofit/>
          </a:bodyPr>
          <a:lstStyle/>
          <a:p>
            <a:pPr marL="0" indent="0" algn="just">
              <a:buNone/>
            </a:pPr>
            <a:r>
              <a:rPr lang="fr-FR" sz="2400" dirty="0"/>
              <a:t>Une approche du temps qui passe sur le long terme, c’est-à-dire pour homo sapiens à l’échelle de 3 à 4 générations pourra-t-il apaiser les esprits ? :  si les 4 millions de mètres cubes de glace qui recouvrent le Groenland devaient fondre complètement dans les océans, ces derniers pourraient certes monter de quelque 6 mètres compte tenu de leur surface, mais ce qui est tout de même rassurant est le fait qu'au rythme d'une fonte annuelle qui serait limitée à 500 milliards de mètre cube de glace selon </a:t>
            </a:r>
            <a:r>
              <a:rPr lang="fr-FR" sz="2400" dirty="0" err="1"/>
              <a:t>Goodplanet</a:t>
            </a:r>
            <a:r>
              <a:rPr lang="fr-FR" sz="2400" dirty="0"/>
              <a:t>, cela pourrait prendre 2 à 3 siècles. Concernant la montée des océans on peut tout de même en 2 générations humaines avoir le temps de réagir. </a:t>
            </a:r>
          </a:p>
          <a:p>
            <a:pPr marL="0" indent="0" algn="just">
              <a:buNone/>
            </a:pPr>
            <a:r>
              <a:rPr lang="fr-FR" sz="2400" dirty="0"/>
              <a:t>De plus si l'on compare la quantité d'énergie thermique qui nous provient du soleil par radiation à la quantité d'énergie que l'homme émet actuellement sur terre pour assurer ses besoins on s'aperçoit que cette dernière est plusieurs milliers de fois inférieure. Il y a de la réserve.</a:t>
            </a:r>
          </a:p>
          <a:p>
            <a:pPr marL="0" indent="0">
              <a:buNone/>
            </a:pPr>
            <a:endParaRPr lang="en-GB" dirty="0"/>
          </a:p>
        </p:txBody>
      </p:sp>
      <p:sp>
        <p:nvSpPr>
          <p:cNvPr id="4" name="Content Placeholder 2">
            <a:extLst>
              <a:ext uri="{FF2B5EF4-FFF2-40B4-BE49-F238E27FC236}">
                <a16:creationId xmlns:a16="http://schemas.microsoft.com/office/drawing/2014/main" id="{8A13C797-91A6-4B5B-8B83-6D0C1A947819}"/>
              </a:ext>
            </a:extLst>
          </p:cNvPr>
          <p:cNvSpPr txBox="1">
            <a:spLocks/>
          </p:cNvSpPr>
          <p:nvPr/>
        </p:nvSpPr>
        <p:spPr>
          <a:xfrm>
            <a:off x="872490" y="621030"/>
            <a:ext cx="10767060" cy="60121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Font typeface="Arial" panose="020B0604020202020204" pitchFamily="34" charset="0"/>
              <a:buNone/>
            </a:pPr>
            <a:endParaRPr lang="en-GB" dirty="0"/>
          </a:p>
        </p:txBody>
      </p:sp>
    </p:spTree>
    <p:extLst>
      <p:ext uri="{BB962C8B-B14F-4D97-AF65-F5344CB8AC3E}">
        <p14:creationId xmlns:p14="http://schemas.microsoft.com/office/powerpoint/2010/main" val="3363509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A95008-F6EC-4A63-ACD4-C257DD69E9A5}"/>
              </a:ext>
            </a:extLst>
          </p:cNvPr>
          <p:cNvSpPr>
            <a:spLocks noGrp="1"/>
          </p:cNvSpPr>
          <p:nvPr>
            <p:ph idx="1"/>
          </p:nvPr>
        </p:nvSpPr>
        <p:spPr>
          <a:xfrm>
            <a:off x="498764" y="648656"/>
            <a:ext cx="11326091" cy="5882773"/>
          </a:xfrm>
        </p:spPr>
        <p:txBody>
          <a:bodyPr/>
          <a:lstStyle/>
          <a:p>
            <a:pPr marL="0" indent="0">
              <a:lnSpc>
                <a:spcPct val="107000"/>
              </a:lnSpc>
              <a:spcAft>
                <a:spcPts val="800"/>
              </a:spcAft>
              <a:buNone/>
            </a:pPr>
            <a:r>
              <a:rPr lang="fr-FR" dirty="0">
                <a:effectLst/>
                <a:latin typeface="Lucida Handwriting" panose="03010101010101010101" pitchFamily="66" charset="0"/>
                <a:ea typeface="Calibri" panose="020F0502020204030204" pitchFamily="34" charset="0"/>
                <a:cs typeface="Arial" panose="020B0604020202020204" pitchFamily="34" charset="0"/>
              </a:rPr>
              <a:t>La compréhension de l’enthalpie</a:t>
            </a:r>
          </a:p>
          <a:p>
            <a:pPr marL="0" indent="0">
              <a:lnSpc>
                <a:spcPct val="107000"/>
              </a:lnSpc>
              <a:spcBef>
                <a:spcPts val="0"/>
              </a:spcBef>
              <a:spcAft>
                <a:spcPts val="0"/>
              </a:spcAft>
              <a:buNone/>
            </a:pPr>
            <a:endParaRPr lang="fr-FR" sz="24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Bef>
                <a:spcPts val="0"/>
              </a:spcBef>
              <a:spcAft>
                <a:spcPts val="0"/>
              </a:spcAft>
              <a:buNone/>
            </a:pPr>
            <a:r>
              <a:rPr lang="fr-FR" sz="2400" dirty="0">
                <a:effectLst/>
                <a:latin typeface="Calibri" panose="020F0502020204030204" pitchFamily="34" charset="0"/>
                <a:ea typeface="Calibri" panose="020F0502020204030204" pitchFamily="34" charset="0"/>
                <a:cs typeface="Arial" panose="020B0604020202020204" pitchFamily="34" charset="0"/>
              </a:rPr>
              <a:t>Lorsque l'on parle de pompes à chaleur on ne peut ignorer </a:t>
            </a:r>
          </a:p>
          <a:p>
            <a:pPr marL="0" indent="0">
              <a:lnSpc>
                <a:spcPct val="107000"/>
              </a:lnSpc>
              <a:spcBef>
                <a:spcPts val="0"/>
              </a:spcBef>
              <a:spcAft>
                <a:spcPts val="0"/>
              </a:spcAft>
              <a:buNone/>
            </a:pPr>
            <a:r>
              <a:rPr lang="fr-FR" sz="2400" dirty="0">
                <a:effectLst/>
                <a:latin typeface="Calibri" panose="020F0502020204030204" pitchFamily="34" charset="0"/>
                <a:ea typeface="Calibri" panose="020F0502020204030204" pitchFamily="34" charset="0"/>
                <a:cs typeface="Arial" panose="020B0604020202020204" pitchFamily="34" charset="0"/>
              </a:rPr>
              <a:t>plus longtemps ce qu'est l'enthalpie</a:t>
            </a:r>
            <a:r>
              <a:rPr lang="fr-FR" sz="2400" dirty="0">
                <a:latin typeface="Calibri" panose="020F0502020204030204" pitchFamily="34" charset="0"/>
                <a:ea typeface="Calibri" panose="020F0502020204030204" pitchFamily="34" charset="0"/>
                <a:cs typeface="Arial" panose="020B0604020202020204" pitchFamily="34" charset="0"/>
              </a:rPr>
              <a:t>, cette </a:t>
            </a:r>
            <a:r>
              <a:rPr lang="fr-FR" sz="2400" dirty="0">
                <a:effectLst/>
                <a:latin typeface="Calibri" panose="020F0502020204030204" pitchFamily="34" charset="0"/>
                <a:ea typeface="Calibri" panose="020F0502020204030204" pitchFamily="34" charset="0"/>
                <a:cs typeface="Arial" panose="020B0604020202020204" pitchFamily="34" charset="0"/>
              </a:rPr>
              <a:t>notion associée </a:t>
            </a:r>
          </a:p>
          <a:p>
            <a:pPr marL="0" indent="0">
              <a:lnSpc>
                <a:spcPct val="107000"/>
              </a:lnSpc>
              <a:spcBef>
                <a:spcPts val="0"/>
              </a:spcBef>
              <a:spcAft>
                <a:spcPts val="0"/>
              </a:spcAft>
              <a:buNone/>
            </a:pPr>
            <a:r>
              <a:rPr lang="fr-FR" sz="2400" dirty="0">
                <a:effectLst/>
                <a:latin typeface="Calibri" panose="020F0502020204030204" pitchFamily="34" charset="0"/>
                <a:ea typeface="Calibri" panose="020F0502020204030204" pitchFamily="34" charset="0"/>
                <a:cs typeface="Arial" panose="020B0604020202020204" pitchFamily="34" charset="0"/>
              </a:rPr>
              <a:t>à l'agitation interne de la matière. </a:t>
            </a:r>
          </a:p>
          <a:p>
            <a:pPr marL="0" indent="0">
              <a:lnSpc>
                <a:spcPct val="107000"/>
              </a:lnSpc>
              <a:spcBef>
                <a:spcPts val="0"/>
              </a:spcBef>
              <a:spcAft>
                <a:spcPts val="0"/>
              </a:spcAft>
              <a:buNone/>
            </a:pPr>
            <a:r>
              <a:rPr lang="fr-FR" sz="2400" dirty="0">
                <a:latin typeface="Calibri" panose="020F0502020204030204" pitchFamily="34" charset="0"/>
                <a:ea typeface="Calibri" panose="020F0502020204030204" pitchFamily="34" charset="0"/>
                <a:cs typeface="Arial" panose="020B0604020202020204" pitchFamily="34" charset="0"/>
              </a:rPr>
              <a:t>L</a:t>
            </a:r>
            <a:r>
              <a:rPr lang="fr-FR" sz="2400" dirty="0">
                <a:effectLst/>
                <a:latin typeface="Calibri" panose="020F0502020204030204" pitchFamily="34" charset="0"/>
                <a:ea typeface="Calibri" panose="020F0502020204030204" pitchFamily="34" charset="0"/>
                <a:cs typeface="Arial" panose="020B0604020202020204" pitchFamily="34" charset="0"/>
              </a:rPr>
              <a:t>a matière contient en effet en son sein de l'énergie thermique par le fait de l'agitation des molécules de matière qui la constituent :</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216000" indent="0">
              <a:lnSpc>
                <a:spcPct val="107000"/>
              </a:lnSpc>
              <a:spcBef>
                <a:spcPts val="0"/>
              </a:spcBef>
              <a:spcAft>
                <a:spcPts val="0"/>
              </a:spcAft>
              <a:buNone/>
            </a:pPr>
            <a:r>
              <a:rPr lang="fr-FR" sz="2400" dirty="0">
                <a:effectLst/>
                <a:latin typeface="Calibri" panose="020F0502020204030204" pitchFamily="34" charset="0"/>
                <a:ea typeface="Calibri" panose="020F0502020204030204" pitchFamily="34" charset="0"/>
                <a:cs typeface="Arial" panose="020B0604020202020204" pitchFamily="34" charset="0"/>
              </a:rPr>
              <a:t> - lorsque la température de la matière est à  - 273°C l'agitation ainsi que la quantité d'énergie contenues dans celle-ci est nulle </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216000" indent="0">
              <a:lnSpc>
                <a:spcPct val="107000"/>
              </a:lnSpc>
              <a:spcBef>
                <a:spcPts val="0"/>
              </a:spcBef>
              <a:spcAft>
                <a:spcPts val="0"/>
              </a:spcAft>
              <a:buNone/>
            </a:pPr>
            <a:r>
              <a:rPr lang="fr-FR" sz="2400" dirty="0">
                <a:effectLst/>
                <a:latin typeface="Calibri" panose="020F0502020204030204" pitchFamily="34" charset="0"/>
                <a:ea typeface="Calibri" panose="020F0502020204030204" pitchFamily="34" charset="0"/>
                <a:cs typeface="Arial" panose="020B0604020202020204" pitchFamily="34" charset="0"/>
              </a:rPr>
              <a:t> - lorsque la température de la matière augmente l'agitation de celle-ci augmente ainsi que la quantité d'énergie contenue dans cette dernière</a:t>
            </a:r>
          </a:p>
          <a:p>
            <a:pPr marL="0" indent="0">
              <a:lnSpc>
                <a:spcPct val="107000"/>
              </a:lnSpc>
              <a:spcBef>
                <a:spcPts val="0"/>
              </a:spcBef>
              <a:spcAft>
                <a:spcPts val="0"/>
              </a:spcAft>
              <a:buNone/>
            </a:pPr>
            <a:r>
              <a:rPr lang="fr-FR" sz="2400" dirty="0">
                <a:latin typeface="Calibri" panose="020F0502020204030204" pitchFamily="34" charset="0"/>
                <a:ea typeface="Calibri" panose="020F0502020204030204" pitchFamily="34" charset="0"/>
                <a:cs typeface="Arial" panose="020B0604020202020204" pitchFamily="34" charset="0"/>
              </a:rPr>
              <a:t>Il suffit de faire bouillir de l’eau pour comprendre cette notion très importante.</a:t>
            </a:r>
            <a:r>
              <a:rPr lang="fr-FR" sz="2400" dirty="0">
                <a:effectLst/>
                <a:latin typeface="Calibri" panose="020F0502020204030204" pitchFamily="34" charset="0"/>
                <a:ea typeface="Calibri" panose="020F0502020204030204" pitchFamily="34" charset="0"/>
                <a:cs typeface="Arial" panose="020B0604020202020204" pitchFamily="34" charset="0"/>
              </a:rPr>
              <a:t> </a:t>
            </a:r>
          </a:p>
          <a:p>
            <a:pPr marL="0" indent="0">
              <a:lnSpc>
                <a:spcPct val="107000"/>
              </a:lnSpc>
              <a:spcBef>
                <a:spcPts val="0"/>
              </a:spcBef>
              <a:spcAft>
                <a:spcPts val="0"/>
              </a:spcAft>
              <a:buNone/>
            </a:pPr>
            <a:r>
              <a:rPr lang="fr-FR" sz="1800" dirty="0">
                <a:latin typeface="Calibri" panose="020F0502020204030204" pitchFamily="34" charset="0"/>
                <a:ea typeface="Calibri" panose="020F0502020204030204" pitchFamily="34" charset="0"/>
                <a:cs typeface="Arial" panose="020B0604020202020204" pitchFamily="34" charset="0"/>
              </a:rPr>
              <a:t>Voir les pages 22 et 23 de </a:t>
            </a:r>
            <a:r>
              <a:rPr lang="fr-FR" sz="1800" dirty="0">
                <a:latin typeface="Calibri" panose="020F0502020204030204" pitchFamily="34" charset="0"/>
                <a:ea typeface="Calibri" panose="020F0502020204030204" pitchFamily="34" charset="0"/>
                <a:cs typeface="Arial" panose="020B0604020202020204" pitchFamily="34" charset="0"/>
                <a:hlinkClick r:id="rId2"/>
              </a:rPr>
              <a:t>1l’eau.pdf</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spcBef>
                <a:spcPts val="1800"/>
              </a:spcBef>
              <a:buNone/>
            </a:pPr>
            <a:r>
              <a:rPr lang="en-GB" sz="1800" i="1" dirty="0">
                <a:latin typeface="Arial Narrow" panose="020B0606020202030204" pitchFamily="34" charset="0"/>
              </a:rPr>
              <a:t>“Il faut </a:t>
            </a:r>
            <a:r>
              <a:rPr lang="en-GB" sz="1800" i="1" dirty="0" err="1">
                <a:latin typeface="Arial Narrow" panose="020B0606020202030204" pitchFamily="34" charset="0"/>
              </a:rPr>
              <a:t>laisser</a:t>
            </a:r>
            <a:r>
              <a:rPr lang="en-GB" sz="1800" i="1" dirty="0">
                <a:latin typeface="Arial Narrow" panose="020B0606020202030204" pitchFamily="34" charset="0"/>
              </a:rPr>
              <a:t> le temps au temps” </a:t>
            </a:r>
            <a:r>
              <a:rPr lang="en-GB" sz="1800" i="1" dirty="0" err="1">
                <a:latin typeface="Arial Narrow" panose="020B0606020202030204" pitchFamily="34" charset="0"/>
              </a:rPr>
              <a:t>disait</a:t>
            </a:r>
            <a:r>
              <a:rPr lang="en-GB" sz="1800" i="1" dirty="0">
                <a:latin typeface="Arial Narrow" panose="020B0606020202030204" pitchFamily="34" charset="0"/>
              </a:rPr>
              <a:t> François Mitterrand. Pas trop tout de </a:t>
            </a:r>
            <a:r>
              <a:rPr lang="en-GB" sz="1800" i="1" dirty="0" err="1">
                <a:latin typeface="Arial Narrow" panose="020B0606020202030204" pitchFamily="34" charset="0"/>
              </a:rPr>
              <a:t>même</a:t>
            </a:r>
            <a:r>
              <a:rPr lang="en-GB" sz="1800" i="1" dirty="0">
                <a:latin typeface="Arial Narrow" panose="020B0606020202030204" pitchFamily="34" charset="0"/>
              </a:rPr>
              <a:t> </a:t>
            </a:r>
            <a:r>
              <a:rPr lang="en-GB" sz="1800" i="1" dirty="0" err="1">
                <a:latin typeface="Arial Narrow" panose="020B0606020202030204" pitchFamily="34" charset="0"/>
              </a:rPr>
              <a:t>estime</a:t>
            </a:r>
            <a:r>
              <a:rPr lang="en-GB" sz="1800" i="1" dirty="0">
                <a:latin typeface="Arial Narrow" panose="020B0606020202030204" pitchFamily="34" charset="0"/>
              </a:rPr>
              <a:t> le CSLT</a:t>
            </a:r>
          </a:p>
        </p:txBody>
      </p:sp>
      <p:pic>
        <p:nvPicPr>
          <p:cNvPr id="5" name="Picture 4">
            <a:extLst>
              <a:ext uri="{FF2B5EF4-FFF2-40B4-BE49-F238E27FC236}">
                <a16:creationId xmlns:a16="http://schemas.microsoft.com/office/drawing/2014/main" id="{E79781BE-C243-4228-84A7-DEBAC172C4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0240" y="135806"/>
            <a:ext cx="2071941" cy="2328024"/>
          </a:xfrm>
          <a:prstGeom prst="rect">
            <a:avLst/>
          </a:prstGeom>
        </p:spPr>
      </p:pic>
    </p:spTree>
    <p:extLst>
      <p:ext uri="{BB962C8B-B14F-4D97-AF65-F5344CB8AC3E}">
        <p14:creationId xmlns:p14="http://schemas.microsoft.com/office/powerpoint/2010/main" val="2164594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BBB20-2232-4D09-8FA4-B8F9B50B9F8E}"/>
              </a:ext>
            </a:extLst>
          </p:cNvPr>
          <p:cNvSpPr>
            <a:spLocks noGrp="1"/>
          </p:cNvSpPr>
          <p:nvPr>
            <p:ph type="title"/>
          </p:nvPr>
        </p:nvSpPr>
        <p:spPr>
          <a:xfrm>
            <a:off x="613565" y="443977"/>
            <a:ext cx="10888744" cy="552503"/>
          </a:xfrm>
        </p:spPr>
        <p:txBody>
          <a:bodyPr/>
          <a:lstStyle/>
          <a:p>
            <a:r>
              <a:rPr lang="fr-FR" sz="3200" b="1" dirty="0"/>
              <a:t>Au cœur de la matière:                     </a:t>
            </a:r>
            <a:r>
              <a:rPr lang="fr-FR" sz="2400" b="1" i="1" dirty="0"/>
              <a:t>L’égalité de Clausius</a:t>
            </a:r>
            <a:br>
              <a:rPr lang="fr-FR" sz="1600" dirty="0"/>
            </a:br>
            <a:endParaRPr lang="en-GB" sz="1400" i="1" dirty="0">
              <a:latin typeface="Arial Narrow" panose="020B0606020202030204" pitchFamily="34" charset="0"/>
            </a:endParaRPr>
          </a:p>
        </p:txBody>
      </p:sp>
      <p:sp>
        <p:nvSpPr>
          <p:cNvPr id="9" name="Content Placeholder 2">
            <a:extLst>
              <a:ext uri="{FF2B5EF4-FFF2-40B4-BE49-F238E27FC236}">
                <a16:creationId xmlns:a16="http://schemas.microsoft.com/office/drawing/2014/main" id="{17FFF09A-FCD9-44DD-8F48-5BF3115779CC}"/>
              </a:ext>
            </a:extLst>
          </p:cNvPr>
          <p:cNvSpPr txBox="1">
            <a:spLocks/>
          </p:cNvSpPr>
          <p:nvPr/>
        </p:nvSpPr>
        <p:spPr bwMode="auto">
          <a:xfrm>
            <a:off x="8219975" y="5966008"/>
            <a:ext cx="3195648" cy="3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dirty="0">
                <a:hlinkClick r:id="rId3"/>
              </a:rPr>
              <a:t>Une chaîne énergétique oubliée</a:t>
            </a:r>
            <a:br>
              <a:rPr lang="fr-FR" sz="1600" dirty="0"/>
            </a:br>
            <a:endParaRPr lang="en-GB" sz="1400" i="1" dirty="0">
              <a:latin typeface="Arial Narrow" panose="020B0606020202030204" pitchFamily="34" charset="0"/>
            </a:endParaRPr>
          </a:p>
        </p:txBody>
      </p:sp>
      <p:sp>
        <p:nvSpPr>
          <p:cNvPr id="12" name="Content Placeholder 2">
            <a:extLst>
              <a:ext uri="{FF2B5EF4-FFF2-40B4-BE49-F238E27FC236}">
                <a16:creationId xmlns:a16="http://schemas.microsoft.com/office/drawing/2014/main" id="{9199A85A-166C-41DA-99E4-CA7B57D7B14A}"/>
              </a:ext>
            </a:extLst>
          </p:cNvPr>
          <p:cNvSpPr txBox="1">
            <a:spLocks/>
          </p:cNvSpPr>
          <p:nvPr/>
        </p:nvSpPr>
        <p:spPr bwMode="auto">
          <a:xfrm>
            <a:off x="3611361" y="996480"/>
            <a:ext cx="7967074" cy="478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sz="1400" i="1" dirty="0">
                <a:latin typeface="Arial Narrow" panose="020B0606020202030204" pitchFamily="34" charset="0"/>
              </a:rPr>
              <a:t>On ne peut évoquer les systèmes type pompe à chaleur sans introduire les études de Rudolf Claudius sur l'entropie de la matière et le fait que l'énergie contenue dans celle-ci ainsi que sa désorganisation augmente avec sa température. </a:t>
            </a:r>
            <a:br>
              <a:rPr lang="fr-FR" sz="1400" i="1" dirty="0">
                <a:latin typeface="Arial Narrow" panose="020B0606020202030204" pitchFamily="34" charset="0"/>
              </a:rPr>
            </a:br>
            <a:r>
              <a:rPr lang="fr-FR" sz="1400" i="1" dirty="0">
                <a:latin typeface="Arial Narrow" panose="020B0606020202030204" pitchFamily="34" charset="0"/>
              </a:rPr>
              <a:t>A la température de - 273 °C soit 0 °Kelvin la matière est </a:t>
            </a:r>
            <a:r>
              <a:rPr lang="fr-FR" sz="1400" i="1" dirty="0" err="1">
                <a:latin typeface="Arial Narrow" panose="020B0606020202030204" pitchFamily="34" charset="0"/>
              </a:rPr>
              <a:t>figée..Par</a:t>
            </a:r>
            <a:r>
              <a:rPr lang="fr-FR" sz="1400" i="1" dirty="0">
                <a:latin typeface="Arial Narrow" panose="020B0606020202030204" pitchFamily="34" charset="0"/>
              </a:rPr>
              <a:t> contre si la température augmente la désorganisation de la matière augmente en proportion.</a:t>
            </a:r>
            <a:endParaRPr lang="en-GB" sz="1400" dirty="0">
              <a:latin typeface="Arial Narrow" panose="020B0606020202030204" pitchFamily="34" charset="0"/>
            </a:endParaRPr>
          </a:p>
          <a:p>
            <a:pPr marL="0" indent="0">
              <a:buNone/>
            </a:pPr>
            <a:r>
              <a:rPr lang="fr-FR" sz="1400" i="1" dirty="0">
                <a:latin typeface="Arial Narrow" panose="020B0606020202030204" pitchFamily="34" charset="0"/>
              </a:rPr>
              <a:t>Il y a beaucoup de paramètres qui caractérisent la qualité du fluide circulant dans le cœur d’une pompe à chaleur mais les 2 caractéristiques principales du fluide dit caloporteur </a:t>
            </a:r>
            <a:r>
              <a:rPr lang="fr-FR" sz="1400" i="1" dirty="0">
                <a:latin typeface="Arial Narrow" panose="020B0606020202030204" pitchFamily="34" charset="0"/>
                <a:hlinkClick r:id="rId4"/>
              </a:rPr>
              <a:t> </a:t>
            </a:r>
            <a:r>
              <a:rPr lang="fr-FR" sz="1400" i="1" dirty="0">
                <a:latin typeface="Arial Narrow" panose="020B0606020202030204" pitchFamily="34" charset="0"/>
              </a:rPr>
              <a:t>d’une pompe à chaleur est sa capacité à générer du froid dans l’évaporateur à la sortie du détendeur et du chaud dans le condenseur (Ce que le thermodynamicien appelle son </a:t>
            </a:r>
            <a:r>
              <a:rPr lang="fr-FR" sz="1400" b="1" i="1" dirty="0">
                <a:latin typeface="Arial Narrow" panose="020B0606020202030204" pitchFamily="34" charset="0"/>
              </a:rPr>
              <a:t>enthalpie E </a:t>
            </a:r>
            <a:r>
              <a:rPr lang="fr-FR" sz="1400" i="1" dirty="0">
                <a:latin typeface="Arial Narrow" panose="020B0606020202030204" pitchFamily="34" charset="0"/>
              </a:rPr>
              <a:t>et qui s’exprime en kilojoule/kg</a:t>
            </a:r>
            <a:r>
              <a:rPr lang="fr-FR" sz="1400" b="1" i="1" dirty="0">
                <a:latin typeface="Arial Narrow" panose="020B0606020202030204" pitchFamily="34" charset="0"/>
              </a:rPr>
              <a:t>) </a:t>
            </a:r>
            <a:r>
              <a:rPr lang="fr-FR" sz="1400" i="1" dirty="0">
                <a:latin typeface="Arial Narrow" panose="020B0606020202030204" pitchFamily="34" charset="0"/>
              </a:rPr>
              <a:t>lorsqu’il vient d’être comprimé à l’état gazeux par le compresseur</a:t>
            </a:r>
            <a:r>
              <a:rPr lang="fr-FR" sz="1400" b="1" i="1" dirty="0">
                <a:latin typeface="Arial Narrow" panose="020B0606020202030204" pitchFamily="34" charset="0"/>
              </a:rPr>
              <a:t>.</a:t>
            </a:r>
            <a:r>
              <a:rPr lang="fr-FR" sz="1400" i="1" dirty="0">
                <a:latin typeface="Arial Narrow" panose="020B0606020202030204" pitchFamily="34" charset="0"/>
              </a:rPr>
              <a:t>  </a:t>
            </a:r>
            <a:br>
              <a:rPr lang="fr-FR" sz="1400" i="1" dirty="0">
                <a:latin typeface="Arial Narrow" panose="020B0606020202030204" pitchFamily="34" charset="0"/>
              </a:rPr>
            </a:br>
            <a:r>
              <a:rPr lang="fr-BE" sz="1400" dirty="0">
                <a:latin typeface="Arial Narrow" panose="020B0606020202030204" pitchFamily="34" charset="0"/>
              </a:rPr>
              <a:t>Pour une pompe à chaleur décrivant un cycle thermodynamique (en principe réversible), l’application du second principe au système </a:t>
            </a:r>
            <a:r>
              <a:rPr lang="fr-BE" sz="1400" dirty="0" err="1">
                <a:latin typeface="Arial Narrow" panose="020B0606020202030204" pitchFamily="34" charset="0"/>
              </a:rPr>
              <a:t>ditherme</a:t>
            </a:r>
            <a:r>
              <a:rPr lang="fr-BE" sz="1400" dirty="0">
                <a:latin typeface="Arial Narrow" panose="020B0606020202030204" pitchFamily="34" charset="0"/>
              </a:rPr>
              <a:t>, permet d’écrire que </a:t>
            </a:r>
            <a:r>
              <a:rPr lang="fr-FR" sz="1400" b="1" i="1" dirty="0">
                <a:latin typeface="Arial Narrow" panose="020B0606020202030204" pitchFamily="34" charset="0"/>
              </a:rPr>
              <a:t>E3 </a:t>
            </a:r>
            <a:r>
              <a:rPr lang="fr-BE" sz="1400" i="1" dirty="0">
                <a:latin typeface="Arial Narrow" panose="020B0606020202030204" pitchFamily="34" charset="0"/>
              </a:rPr>
              <a:t>/</a:t>
            </a:r>
            <a:r>
              <a:rPr lang="fr-BE" sz="1400" b="1" i="1" dirty="0">
                <a:latin typeface="Arial Narrow" panose="020B0606020202030204" pitchFamily="34" charset="0"/>
              </a:rPr>
              <a:t> Tc = </a:t>
            </a:r>
            <a:r>
              <a:rPr lang="fr-FR" sz="1400" b="1" i="1" dirty="0">
                <a:latin typeface="Arial Narrow" panose="020B0606020202030204" pitchFamily="34" charset="0"/>
              </a:rPr>
              <a:t>E2 </a:t>
            </a:r>
            <a:r>
              <a:rPr lang="fr-FR" sz="1400" dirty="0">
                <a:latin typeface="Arial Narrow" panose="020B0606020202030204" pitchFamily="34" charset="0"/>
              </a:rPr>
              <a:t>/</a:t>
            </a:r>
            <a:r>
              <a:rPr lang="fr-FR" sz="1400" b="1" i="1" dirty="0">
                <a:latin typeface="Arial Narrow" panose="020B0606020202030204" pitchFamily="34" charset="0"/>
              </a:rPr>
              <a:t> Tf</a:t>
            </a:r>
            <a:r>
              <a:rPr lang="fr-FR" sz="1400" dirty="0">
                <a:latin typeface="Arial Narrow" panose="020B0606020202030204" pitchFamily="34" charset="0"/>
              </a:rPr>
              <a:t>    (Egalité de Clausius).  Introduite par Rudolf Clausius dans ses études sur l’entropie de la matière, l’égalité de Clausius qui peut s’écrire </a:t>
            </a:r>
          </a:p>
          <a:p>
            <a:pPr marL="0" indent="0" algn="just">
              <a:spcBef>
                <a:spcPts val="0"/>
              </a:spcBef>
              <a:buNone/>
            </a:pPr>
            <a:r>
              <a:rPr lang="fr-FR" sz="1400" b="1" i="1" dirty="0">
                <a:latin typeface="Arial Narrow" panose="020B0606020202030204" pitchFamily="34" charset="0"/>
              </a:rPr>
              <a:t>E3 </a:t>
            </a:r>
            <a:r>
              <a:rPr lang="fr-BE" sz="1400" i="1" dirty="0">
                <a:latin typeface="Arial Narrow" panose="020B0606020202030204" pitchFamily="34" charset="0"/>
              </a:rPr>
              <a:t>/</a:t>
            </a:r>
            <a:r>
              <a:rPr lang="fr-BE" sz="1400" b="1" i="1" dirty="0">
                <a:latin typeface="Arial Narrow" panose="020B0606020202030204" pitchFamily="34" charset="0"/>
              </a:rPr>
              <a:t> </a:t>
            </a:r>
            <a:r>
              <a:rPr lang="fr-FR" sz="1400" b="1" i="1" dirty="0">
                <a:latin typeface="Arial Narrow" panose="020B0606020202030204" pitchFamily="34" charset="0"/>
              </a:rPr>
              <a:t>E2 </a:t>
            </a:r>
            <a:r>
              <a:rPr lang="fr-BE" sz="1400" b="1" i="1" dirty="0">
                <a:latin typeface="Arial Narrow" panose="020B0606020202030204" pitchFamily="34" charset="0"/>
              </a:rPr>
              <a:t>= Tc </a:t>
            </a:r>
            <a:r>
              <a:rPr lang="fr-FR" sz="1400" dirty="0">
                <a:latin typeface="Arial Narrow" panose="020B0606020202030204" pitchFamily="34" charset="0"/>
              </a:rPr>
              <a:t>/</a:t>
            </a:r>
            <a:r>
              <a:rPr lang="fr-FR" sz="1400" b="1" i="1" dirty="0">
                <a:latin typeface="Arial Narrow" panose="020B0606020202030204" pitchFamily="34" charset="0"/>
              </a:rPr>
              <a:t> Tf</a:t>
            </a:r>
            <a:r>
              <a:rPr lang="fr-FR" sz="1400" dirty="0">
                <a:latin typeface="Arial Narrow" panose="020B0606020202030204" pitchFamily="34" charset="0"/>
              </a:rPr>
              <a:t> caractérise le degré de désorganisation des particules constituant cette dernière. </a:t>
            </a:r>
          </a:p>
          <a:p>
            <a:pPr marL="0" indent="0" algn="just">
              <a:buNone/>
            </a:pPr>
            <a:r>
              <a:rPr lang="fr-FR" sz="1400" dirty="0">
                <a:latin typeface="Arial Narrow" panose="020B0606020202030204" pitchFamily="34" charset="0"/>
              </a:rPr>
              <a:t>La quantité d’énergie contenue dans la matière étant d’autant plus grande que la température de celle-ci est élevée. </a:t>
            </a:r>
          </a:p>
          <a:p>
            <a:pPr marL="0" indent="0" algn="just">
              <a:spcBef>
                <a:spcPts val="0"/>
              </a:spcBef>
              <a:buNone/>
            </a:pPr>
            <a:r>
              <a:rPr lang="fr-FR" sz="1400" dirty="0">
                <a:latin typeface="Arial Narrow" panose="020B0606020202030204" pitchFamily="34" charset="0"/>
              </a:rPr>
              <a:t>À la température de 0 °Kelvin (-273 °C), la matière est figée et l’énergie contenue dans celle-ci est nulle. </a:t>
            </a:r>
          </a:p>
          <a:p>
            <a:pPr marL="0" indent="0" algn="just">
              <a:spcBef>
                <a:spcPts val="0"/>
              </a:spcBef>
              <a:buNone/>
            </a:pPr>
            <a:r>
              <a:rPr lang="fr-FR" sz="1400" dirty="0">
                <a:latin typeface="Arial Narrow" panose="020B0606020202030204" pitchFamily="34" charset="0"/>
              </a:rPr>
              <a:t>Cette désorganisation ainsi que l’énergie contenue dans la matière prouve la potentialité du chauffage thermodynamique. En effet, lorsque la température de la source chaude est égale à la température de la source froide, par exemple lorsque l’on commence à chauffer l’eau froide sanitaire à 10 °C en utilisant l’eau de la nappe phréatique également à 10°C , </a:t>
            </a:r>
            <a:r>
              <a:rPr lang="fr-FR" sz="1400" b="1" i="1" dirty="0">
                <a:latin typeface="Arial Narrow" panose="020B0606020202030204" pitchFamily="34" charset="0"/>
              </a:rPr>
              <a:t>Tc</a:t>
            </a:r>
            <a:r>
              <a:rPr lang="fr-FR" sz="1400" i="1" dirty="0">
                <a:latin typeface="Arial Narrow" panose="020B0606020202030204" pitchFamily="34" charset="0"/>
              </a:rPr>
              <a:t> </a:t>
            </a:r>
            <a:r>
              <a:rPr lang="fr-FR" sz="1400" dirty="0">
                <a:latin typeface="Arial Narrow" panose="020B0606020202030204" pitchFamily="34" charset="0"/>
              </a:rPr>
              <a:t>étant égal à</a:t>
            </a:r>
            <a:r>
              <a:rPr lang="fr-FR" sz="1400" i="1" dirty="0">
                <a:latin typeface="Arial Narrow" panose="020B0606020202030204" pitchFamily="34" charset="0"/>
              </a:rPr>
              <a:t>  </a:t>
            </a:r>
            <a:r>
              <a:rPr lang="fr-FR" sz="1400" b="1" i="1" dirty="0">
                <a:latin typeface="Arial Narrow" panose="020B0606020202030204" pitchFamily="34" charset="0"/>
              </a:rPr>
              <a:t>Tf, </a:t>
            </a:r>
            <a:r>
              <a:rPr lang="fr-FR" sz="1400" dirty="0">
                <a:latin typeface="Arial Narrow" panose="020B0606020202030204" pitchFamily="34" charset="0"/>
              </a:rPr>
              <a:t> il en résulte que </a:t>
            </a:r>
            <a:r>
              <a:rPr lang="fr-BE" sz="1400" b="1" i="1" dirty="0">
                <a:latin typeface="Arial Narrow" panose="020B0606020202030204" pitchFamily="34" charset="0"/>
              </a:rPr>
              <a:t>Tc </a:t>
            </a:r>
            <a:r>
              <a:rPr lang="fr-FR" sz="1400" dirty="0">
                <a:latin typeface="Arial Narrow" panose="020B0606020202030204" pitchFamily="34" charset="0"/>
              </a:rPr>
              <a:t>/</a:t>
            </a:r>
            <a:r>
              <a:rPr lang="fr-FR" sz="1400" b="1" i="1" dirty="0">
                <a:latin typeface="Arial Narrow" panose="020B0606020202030204" pitchFamily="34" charset="0"/>
              </a:rPr>
              <a:t> Tf</a:t>
            </a:r>
            <a:r>
              <a:rPr lang="fr-FR" sz="1400" dirty="0">
                <a:latin typeface="Arial Narrow" panose="020B0606020202030204" pitchFamily="34" charset="0"/>
              </a:rPr>
              <a:t> est égal à 1 ainsi que </a:t>
            </a:r>
            <a:r>
              <a:rPr lang="fr-FR" sz="1400" b="1" i="1" dirty="0">
                <a:latin typeface="Arial Narrow" panose="020B0606020202030204" pitchFamily="34" charset="0"/>
              </a:rPr>
              <a:t>E3 </a:t>
            </a:r>
            <a:r>
              <a:rPr lang="fr-BE" sz="1400" i="1" dirty="0">
                <a:latin typeface="Arial Narrow" panose="020B0606020202030204" pitchFamily="34" charset="0"/>
              </a:rPr>
              <a:t>/</a:t>
            </a:r>
            <a:r>
              <a:rPr lang="fr-BE" sz="1400" b="1" i="1" dirty="0">
                <a:latin typeface="Arial Narrow" panose="020B0606020202030204" pitchFamily="34" charset="0"/>
              </a:rPr>
              <a:t> </a:t>
            </a:r>
            <a:r>
              <a:rPr lang="fr-FR" sz="1400" b="1" i="1" dirty="0">
                <a:latin typeface="Arial Narrow" panose="020B0606020202030204" pitchFamily="34" charset="0"/>
              </a:rPr>
              <a:t>E2 .  </a:t>
            </a:r>
            <a:r>
              <a:rPr lang="fr-FR" sz="1400" dirty="0">
                <a:latin typeface="Arial Narrow" panose="020B0606020202030204" pitchFamily="34" charset="0"/>
              </a:rPr>
              <a:t>Cela signifiant que toute l’énergie thermique </a:t>
            </a:r>
            <a:r>
              <a:rPr lang="fr-FR" sz="1400" b="1" i="1" dirty="0">
                <a:latin typeface="Arial Narrow" panose="020B0606020202030204" pitchFamily="34" charset="0"/>
              </a:rPr>
              <a:t>E3</a:t>
            </a:r>
            <a:r>
              <a:rPr lang="fr-FR" sz="1400" dirty="0">
                <a:latin typeface="Arial Narrow" panose="020B0606020202030204" pitchFamily="34" charset="0"/>
              </a:rPr>
              <a:t> disponible à la source chaude est théoriquement de l’énergie renouvelable </a:t>
            </a:r>
            <a:r>
              <a:rPr lang="fr-FR" sz="1400" b="1" i="1" dirty="0">
                <a:latin typeface="Arial Narrow" panose="020B0606020202030204" pitchFamily="34" charset="0"/>
              </a:rPr>
              <a:t>E2 </a:t>
            </a:r>
            <a:r>
              <a:rPr lang="fr-FR" sz="1400" dirty="0">
                <a:latin typeface="Arial Narrow" panose="020B0606020202030204" pitchFamily="34" charset="0"/>
              </a:rPr>
              <a:t>prélevée dans l’environnement, l’énergie électrique  </a:t>
            </a:r>
            <a:r>
              <a:rPr lang="fr-FR" sz="1400" b="1" i="1" dirty="0">
                <a:latin typeface="Arial Narrow" panose="020B0606020202030204" pitchFamily="34" charset="0"/>
              </a:rPr>
              <a:t>E2</a:t>
            </a:r>
            <a:r>
              <a:rPr lang="fr-FR" sz="1400" dirty="0">
                <a:latin typeface="Arial Narrow" panose="020B0606020202030204" pitchFamily="34" charset="0"/>
              </a:rPr>
              <a:t> nécessaire pour entrainer le compresseur étant théoriquement nulle. Il y a bien sur des limites physiques à cela mais la page 119 du chapitre 2 illustre le potentiel thermodynamique de la Seine à Paris. Cette limite physique semble être actuellement un COP voisin de 6  </a:t>
            </a:r>
          </a:p>
          <a:p>
            <a:pPr marL="0" indent="0">
              <a:spcBef>
                <a:spcPts val="0"/>
              </a:spcBef>
              <a:buNone/>
            </a:pPr>
            <a:r>
              <a:rPr lang="fr-FR" sz="1400" dirty="0">
                <a:latin typeface="Arial Narrow" panose="020B0606020202030204" pitchFamily="34" charset="0"/>
              </a:rPr>
              <a:t>(voir la revue CFP et le constructeur de PAC Carrier aux USA qui évoque des COP de 7)  </a:t>
            </a:r>
            <a:br>
              <a:rPr lang="fr-FR" sz="1400" dirty="0">
                <a:latin typeface="Arial Narrow" panose="020B0606020202030204" pitchFamily="34" charset="0"/>
              </a:rPr>
            </a:br>
            <a:endParaRPr lang="en-GB" sz="1400" i="1" dirty="0">
              <a:latin typeface="Arial Narrow" panose="020B0606020202030204" pitchFamily="34" charset="0"/>
            </a:endParaRPr>
          </a:p>
        </p:txBody>
      </p:sp>
      <p:pic>
        <p:nvPicPr>
          <p:cNvPr id="5" name="Picture 4" descr="A picture containing pool ball, indoor, pool table, sitting&#10;&#10;Description automatically generated">
            <a:hlinkClick r:id="rId5" action="ppaction://hlinkfile"/>
            <a:extLst>
              <a:ext uri="{FF2B5EF4-FFF2-40B4-BE49-F238E27FC236}">
                <a16:creationId xmlns:a16="http://schemas.microsoft.com/office/drawing/2014/main" id="{02052479-666C-47C8-A6A3-F51983D579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4891" y="1005751"/>
            <a:ext cx="3065420" cy="3065420"/>
          </a:xfrm>
          <a:prstGeom prst="rect">
            <a:avLst/>
          </a:prstGeom>
        </p:spPr>
      </p:pic>
      <p:sp>
        <p:nvSpPr>
          <p:cNvPr id="7" name="Title 1">
            <a:extLst>
              <a:ext uri="{FF2B5EF4-FFF2-40B4-BE49-F238E27FC236}">
                <a16:creationId xmlns:a16="http://schemas.microsoft.com/office/drawing/2014/main" id="{21CAEE24-351E-405A-BC25-F2E78F6351C6}"/>
              </a:ext>
            </a:extLst>
          </p:cNvPr>
          <p:cNvSpPr txBox="1">
            <a:spLocks/>
          </p:cNvSpPr>
          <p:nvPr/>
        </p:nvSpPr>
        <p:spPr bwMode="auto">
          <a:xfrm>
            <a:off x="384891" y="4371930"/>
            <a:ext cx="3195648" cy="204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6pPr>
            <a:lvl7pPr marL="9144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7pPr>
            <a:lvl8pPr marL="13716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8pPr>
            <a:lvl9pPr marL="18288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9pPr>
          </a:lstStyle>
          <a:p>
            <a:r>
              <a:rPr lang="fr-FR" sz="1800" dirty="0">
                <a:latin typeface="Arial Narrow" panose="020B0606020202030204" pitchFamily="34" charset="0"/>
              </a:rPr>
              <a:t>A  -273°C  la matière est totalement figée et rien ne bouge mais plus la température augmente plus la matière s’agite comme indiqué sur la figure ci-dessus</a:t>
            </a:r>
            <a:endParaRPr lang="en-GB" sz="2400" dirty="0">
              <a:latin typeface="Arial Narrow" panose="020B0606020202030204" pitchFamily="34" charset="0"/>
            </a:endParaRPr>
          </a:p>
          <a:p>
            <a:r>
              <a:rPr lang="en-GB" sz="1800" dirty="0">
                <a:latin typeface="Arial Narrow" panose="020B0606020202030204" pitchFamily="34" charset="0"/>
              </a:rPr>
              <a:t> </a:t>
            </a:r>
          </a:p>
        </p:txBody>
      </p:sp>
      <p:pic>
        <p:nvPicPr>
          <p:cNvPr id="3" name="Picture 2">
            <a:extLst>
              <a:ext uri="{FF2B5EF4-FFF2-40B4-BE49-F238E27FC236}">
                <a16:creationId xmlns:a16="http://schemas.microsoft.com/office/drawing/2014/main" id="{B7EED591-857D-4373-A328-E1BE33D24294}"/>
              </a:ext>
            </a:extLst>
          </p:cNvPr>
          <p:cNvPicPr>
            <a:picLocks noChangeAspect="1"/>
          </p:cNvPicPr>
          <p:nvPr/>
        </p:nvPicPr>
        <p:blipFill>
          <a:blip r:embed="rId7"/>
          <a:stretch>
            <a:fillRect/>
          </a:stretch>
        </p:blipFill>
        <p:spPr>
          <a:xfrm rot="5400000">
            <a:off x="8677051" y="3344260"/>
            <a:ext cx="6858002" cy="169482"/>
          </a:xfrm>
          <a:prstGeom prst="rect">
            <a:avLst/>
          </a:prstGeom>
        </p:spPr>
      </p:pic>
      <p:sp>
        <p:nvSpPr>
          <p:cNvPr id="8" name="Title 1">
            <a:extLst>
              <a:ext uri="{FF2B5EF4-FFF2-40B4-BE49-F238E27FC236}">
                <a16:creationId xmlns:a16="http://schemas.microsoft.com/office/drawing/2014/main" id="{C9891906-0B79-4077-8906-F332DEEFC7E8}"/>
              </a:ext>
            </a:extLst>
          </p:cNvPr>
          <p:cNvSpPr txBox="1">
            <a:spLocks/>
          </p:cNvSpPr>
          <p:nvPr/>
        </p:nvSpPr>
        <p:spPr bwMode="auto">
          <a:xfrm>
            <a:off x="3661064" y="5966008"/>
            <a:ext cx="4478386" cy="3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6pPr>
            <a:lvl7pPr marL="9144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7pPr>
            <a:lvl8pPr marL="13716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8pPr>
            <a:lvl9pPr marL="18288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9pPr>
          </a:lstStyle>
          <a:p>
            <a:r>
              <a:rPr lang="fr-FR" sz="1600" dirty="0">
                <a:latin typeface="Calibri (Body)"/>
                <a:hlinkClick r:id="rId8"/>
              </a:rPr>
              <a:t>Généralités sur les chaines énergétiques</a:t>
            </a:r>
            <a:endParaRPr lang="en-GB" sz="1600" dirty="0">
              <a:latin typeface="Calibri (Body)"/>
            </a:endParaRPr>
          </a:p>
        </p:txBody>
      </p:sp>
    </p:spTree>
    <p:extLst>
      <p:ext uri="{BB962C8B-B14F-4D97-AF65-F5344CB8AC3E}">
        <p14:creationId xmlns:p14="http://schemas.microsoft.com/office/powerpoint/2010/main" val="3614348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980A9FF-AD78-4F97-8422-A3E4AE2130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6041" y="860018"/>
            <a:ext cx="10192287" cy="4224251"/>
          </a:xfrm>
          <a:prstGeom prst="rect">
            <a:avLst/>
          </a:prstGeom>
        </p:spPr>
      </p:pic>
      <p:sp>
        <p:nvSpPr>
          <p:cNvPr id="5" name="Title 1">
            <a:extLst>
              <a:ext uri="{FF2B5EF4-FFF2-40B4-BE49-F238E27FC236}">
                <a16:creationId xmlns:a16="http://schemas.microsoft.com/office/drawing/2014/main" id="{B19252CD-7A67-4CC3-9413-16CFED67500B}"/>
              </a:ext>
            </a:extLst>
          </p:cNvPr>
          <p:cNvSpPr txBox="1">
            <a:spLocks/>
          </p:cNvSpPr>
          <p:nvPr/>
        </p:nvSpPr>
        <p:spPr bwMode="auto">
          <a:xfrm>
            <a:off x="1248210" y="5221113"/>
            <a:ext cx="9936637" cy="39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6pPr>
            <a:lvl7pPr marL="9144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7pPr>
            <a:lvl8pPr marL="13716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8pPr>
            <a:lvl9pPr marL="18288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9pPr>
          </a:lstStyle>
          <a:p>
            <a:r>
              <a:rPr lang="fr-FR" sz="2800" dirty="0"/>
              <a:t>Besoin en chaleur? 2 chaines énergétiques bien différentes</a:t>
            </a:r>
            <a:endParaRPr lang="en-GB" sz="2800" dirty="0"/>
          </a:p>
        </p:txBody>
      </p:sp>
      <p:sp>
        <p:nvSpPr>
          <p:cNvPr id="4" name="Title 1">
            <a:extLst>
              <a:ext uri="{FF2B5EF4-FFF2-40B4-BE49-F238E27FC236}">
                <a16:creationId xmlns:a16="http://schemas.microsoft.com/office/drawing/2014/main" id="{B2009DF0-90FB-44E0-BC8D-AF96F34B7DDB}"/>
              </a:ext>
            </a:extLst>
          </p:cNvPr>
          <p:cNvSpPr txBox="1">
            <a:spLocks/>
          </p:cNvSpPr>
          <p:nvPr/>
        </p:nvSpPr>
        <p:spPr bwMode="auto">
          <a:xfrm>
            <a:off x="449375" y="5567680"/>
            <a:ext cx="4536826" cy="107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6pPr>
            <a:lvl7pPr marL="9144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7pPr>
            <a:lvl8pPr marL="13716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8pPr>
            <a:lvl9pPr marL="18288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9pPr>
          </a:lstStyle>
          <a:p>
            <a:pPr algn="just"/>
            <a:r>
              <a:rPr lang="fr-FR" sz="1600" dirty="0">
                <a:latin typeface="Arial Narrow" panose="020B0606020202030204" pitchFamily="34" charset="0"/>
              </a:rPr>
              <a:t>Les performances de la chaine énergétique associée aux centrales nucléaire passant par le moteur thermique pour assurer le chauffage et la climatisation de l’habitat est à l’évidence longue et déplorable en terme de performance. </a:t>
            </a:r>
            <a:endParaRPr lang="en-GB" sz="1600" dirty="0">
              <a:latin typeface="Arial Narrow" panose="020B0606020202030204" pitchFamily="34" charset="0"/>
            </a:endParaRPr>
          </a:p>
        </p:txBody>
      </p:sp>
      <p:sp>
        <p:nvSpPr>
          <p:cNvPr id="2" name="Title 1">
            <a:extLst>
              <a:ext uri="{FF2B5EF4-FFF2-40B4-BE49-F238E27FC236}">
                <a16:creationId xmlns:a16="http://schemas.microsoft.com/office/drawing/2014/main" id="{C6C0CC91-F19A-423B-9783-9D3E2D50A1DE}"/>
              </a:ext>
            </a:extLst>
          </p:cNvPr>
          <p:cNvSpPr txBox="1">
            <a:spLocks/>
          </p:cNvSpPr>
          <p:nvPr/>
        </p:nvSpPr>
        <p:spPr bwMode="auto">
          <a:xfrm>
            <a:off x="5266094" y="5639103"/>
            <a:ext cx="6692226" cy="1007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6pPr>
            <a:lvl7pPr marL="9144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7pPr>
            <a:lvl8pPr marL="13716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8pPr>
            <a:lvl9pPr marL="18288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9pPr>
          </a:lstStyle>
          <a:p>
            <a:pPr algn="just"/>
            <a:r>
              <a:rPr lang="fr-FR" sz="1600" dirty="0">
                <a:latin typeface="Arial Narrow" panose="020B0606020202030204" pitchFamily="34" charset="0"/>
              </a:rPr>
              <a:t>Pour une même quantité d’énergie électrique la Pompe à Chaleur (PAC) produit à minima trois fois plus de chaleur (Dans la pratique 5 à 6 fois plus si l’on prélève l’énergie thermique renouvelable dans l’eau et non dans l’air). On conçoit en observant la figure de gauche l’absurdité du chauffage par effet joule avec son COP de 1 (Voir figure 13)</a:t>
            </a:r>
            <a:endParaRPr lang="en-GB" sz="1600" dirty="0">
              <a:latin typeface="Arial Narrow" panose="020B0606020202030204" pitchFamily="34" charset="0"/>
            </a:endParaRPr>
          </a:p>
        </p:txBody>
      </p:sp>
      <p:sp>
        <p:nvSpPr>
          <p:cNvPr id="7" name="Content Placeholder 2">
            <a:extLst>
              <a:ext uri="{FF2B5EF4-FFF2-40B4-BE49-F238E27FC236}">
                <a16:creationId xmlns:a16="http://schemas.microsoft.com/office/drawing/2014/main" id="{8396A621-B3DA-4694-B791-4E6BF3E815A6}"/>
              </a:ext>
            </a:extLst>
          </p:cNvPr>
          <p:cNvSpPr txBox="1">
            <a:spLocks/>
          </p:cNvSpPr>
          <p:nvPr/>
        </p:nvSpPr>
        <p:spPr bwMode="auto">
          <a:xfrm>
            <a:off x="3527127" y="4261974"/>
            <a:ext cx="1459074" cy="48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i="1" dirty="0">
                <a:latin typeface="Arial Narrow" panose="020B0606020202030204" pitchFamily="34" charset="0"/>
              </a:rPr>
              <a:t>Figure  14</a:t>
            </a:r>
            <a:endParaRPr lang="en-GB" sz="1600" i="1" dirty="0">
              <a:latin typeface="Arial Narrow" panose="020B0606020202030204" pitchFamily="34" charset="0"/>
            </a:endParaRPr>
          </a:p>
        </p:txBody>
      </p:sp>
      <p:sp>
        <p:nvSpPr>
          <p:cNvPr id="3" name="Content Placeholder 2">
            <a:extLst>
              <a:ext uri="{FF2B5EF4-FFF2-40B4-BE49-F238E27FC236}">
                <a16:creationId xmlns:a16="http://schemas.microsoft.com/office/drawing/2014/main" id="{20543B80-CD51-468B-BBDA-C428F8577F3F}"/>
              </a:ext>
            </a:extLst>
          </p:cNvPr>
          <p:cNvSpPr txBox="1">
            <a:spLocks/>
          </p:cNvSpPr>
          <p:nvPr/>
        </p:nvSpPr>
        <p:spPr bwMode="auto">
          <a:xfrm>
            <a:off x="9717972" y="4288748"/>
            <a:ext cx="1459074" cy="48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i="1" dirty="0">
                <a:latin typeface="Arial Narrow" panose="020B0606020202030204" pitchFamily="34" charset="0"/>
              </a:rPr>
              <a:t>Figure  15</a:t>
            </a:r>
            <a:endParaRPr lang="en-GB" sz="1600" i="1" dirty="0">
              <a:latin typeface="Arial Narrow" panose="020B0606020202030204" pitchFamily="34" charset="0"/>
            </a:endParaRPr>
          </a:p>
        </p:txBody>
      </p:sp>
      <p:sp>
        <p:nvSpPr>
          <p:cNvPr id="10" name="Title 1">
            <a:extLst>
              <a:ext uri="{FF2B5EF4-FFF2-40B4-BE49-F238E27FC236}">
                <a16:creationId xmlns:a16="http://schemas.microsoft.com/office/drawing/2014/main" id="{F71F7A3A-FEFB-4471-9D57-F89C516372B2}"/>
              </a:ext>
            </a:extLst>
          </p:cNvPr>
          <p:cNvSpPr txBox="1">
            <a:spLocks/>
          </p:cNvSpPr>
          <p:nvPr/>
        </p:nvSpPr>
        <p:spPr bwMode="auto">
          <a:xfrm>
            <a:off x="1564641" y="361164"/>
            <a:ext cx="10749280" cy="362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6pPr>
            <a:lvl7pPr marL="9144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7pPr>
            <a:lvl8pPr marL="13716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8pPr>
            <a:lvl9pPr marL="18288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9pPr>
          </a:lstStyle>
          <a:p>
            <a:r>
              <a:rPr lang="fr-FR" sz="2800" dirty="0">
                <a:latin typeface="Lucida Handwriting" panose="03010101010101010101" pitchFamily="66" charset="0"/>
              </a:rPr>
              <a:t>Maintenant</a:t>
            </a:r>
            <a:r>
              <a:rPr lang="fr-FR" sz="2800" dirty="0"/>
              <a:t>                                           </a:t>
            </a:r>
            <a:r>
              <a:rPr lang="fr-FR" sz="2800" dirty="0">
                <a:latin typeface="Lucida Handwriting" panose="03010101010101010101" pitchFamily="66" charset="0"/>
              </a:rPr>
              <a:t>quand?</a:t>
            </a:r>
            <a:r>
              <a:rPr lang="fr-FR" sz="2800" dirty="0"/>
              <a:t> </a:t>
            </a:r>
            <a:endParaRPr lang="en-GB" sz="2800" dirty="0"/>
          </a:p>
        </p:txBody>
      </p:sp>
    </p:spTree>
    <p:extLst>
      <p:ext uri="{BB962C8B-B14F-4D97-AF65-F5344CB8AC3E}">
        <p14:creationId xmlns:p14="http://schemas.microsoft.com/office/powerpoint/2010/main" val="309525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15A6BB6-5A02-44DD-8693-FD513A7F137D}"/>
              </a:ext>
            </a:extLst>
          </p:cNvPr>
          <p:cNvSpPr>
            <a:spLocks noGrp="1"/>
          </p:cNvSpPr>
          <p:nvPr>
            <p:ph type="subTitle" idx="1"/>
          </p:nvPr>
        </p:nvSpPr>
        <p:spPr>
          <a:xfrm>
            <a:off x="0" y="2234720"/>
            <a:ext cx="11835245" cy="4223061"/>
          </a:xfrm>
        </p:spPr>
        <p:txBody>
          <a:bodyPr>
            <a:normAutofit/>
          </a:bodyPr>
          <a:lstStyle/>
          <a:p>
            <a:pPr marL="252000" algn="just">
              <a:spcBef>
                <a:spcPts val="600"/>
              </a:spcBef>
            </a:pPr>
            <a:r>
              <a:rPr lang="fr-FR" sz="2000" dirty="0">
                <a:latin typeface="+mj-lt"/>
              </a:rPr>
              <a:t>- </a:t>
            </a:r>
            <a:r>
              <a:rPr lang="fr-FR" sz="1800" dirty="0">
                <a:latin typeface="+mj-lt"/>
              </a:rPr>
              <a:t>tout d'abord dans le domaine de la conso</a:t>
            </a:r>
            <a:r>
              <a:rPr lang="fr-FR" sz="1800" b="1" dirty="0">
                <a:latin typeface="+mj-lt"/>
              </a:rPr>
              <a:t>m</a:t>
            </a:r>
            <a:r>
              <a:rPr lang="fr-FR" sz="1800" dirty="0">
                <a:latin typeface="+mj-lt"/>
              </a:rPr>
              <a:t>mation de l'énergie thermique dès lors que l'on prend en compte la chaleur spécifique des matériaux. Ceci pour une base de temps allant d'une fraction de seconde avec la douche à quelque 10 minutes pour le bain et pouvant atteindre une cinquantaine d'heures pour le système formé par un immeuble (ou une maison) et sa chaufferie.</a:t>
            </a:r>
          </a:p>
          <a:p>
            <a:pPr marL="252000" algn="just">
              <a:spcBef>
                <a:spcPts val="600"/>
              </a:spcBef>
            </a:pPr>
            <a:r>
              <a:rPr lang="fr-FR" sz="1800" dirty="0">
                <a:latin typeface="+mj-lt"/>
              </a:rPr>
              <a:t>- puis dans le domaine de la production d'énergie qu'il va falloir assurer pour satisfaire le besoin en permanence malgré les mouvements de la terre par rapport au soleil. Ceci dans un premier temps pour une base de temps de 12 h correspondant à l'alternance jour-nuit de la production solaire en raison de la rotation de la terre sur son axe. Puis dans un deuxième temps une base de temps de 8760h résultant cette fois de l'alternance été hiver résultant de la rotation de la terre autour du Soleil </a:t>
            </a:r>
          </a:p>
          <a:p>
            <a:pPr marL="252000" algn="just">
              <a:spcBef>
                <a:spcPts val="600"/>
              </a:spcBef>
            </a:pPr>
            <a:r>
              <a:rPr lang="fr-FR" sz="1800" dirty="0">
                <a:latin typeface="+mj-lt"/>
              </a:rPr>
              <a:t>- le temps qui passe c'est aussi le constat que les produits fossiles sont par nature non-renouvelable et qu'au rythme de consommation actuel c'est l'épuisement des ressources dans environ 10 ans avec la nécessité d'assurer notre besoin avec des chaînes énergétiques moins énergivores que les chaînes actuelles avant cette échéance</a:t>
            </a:r>
          </a:p>
          <a:p>
            <a:pPr marL="252000" algn="just">
              <a:spcBef>
                <a:spcPts val="600"/>
              </a:spcBef>
            </a:pPr>
            <a:r>
              <a:rPr lang="fr-FR" sz="1800" dirty="0">
                <a:latin typeface="+mj-lt"/>
              </a:rPr>
              <a:t>-  le temps qui passe c'est enfin en raison des gaz à effet de serre générés par la combustion des produits fossiles le constat que même si nous arrêtions immédiatement la combustion de ces produits, c'est sensiblement +2°C par rapport à l'ère préindustrielle qui nous attend dans une centaine d'années. </a:t>
            </a:r>
          </a:p>
          <a:p>
            <a:pPr marL="72000" algn="just">
              <a:spcBef>
                <a:spcPts val="600"/>
              </a:spcBef>
            </a:pPr>
            <a:endParaRPr lang="en-GB" sz="2000" dirty="0">
              <a:latin typeface="+mj-lt"/>
            </a:endParaRPr>
          </a:p>
        </p:txBody>
      </p:sp>
      <p:sp>
        <p:nvSpPr>
          <p:cNvPr id="7" name="Title 1">
            <a:extLst>
              <a:ext uri="{FF2B5EF4-FFF2-40B4-BE49-F238E27FC236}">
                <a16:creationId xmlns:a16="http://schemas.microsoft.com/office/drawing/2014/main" id="{F9296764-FC9F-49AB-9762-7241C4B10440}"/>
              </a:ext>
            </a:extLst>
          </p:cNvPr>
          <p:cNvSpPr txBox="1">
            <a:spLocks/>
          </p:cNvSpPr>
          <p:nvPr/>
        </p:nvSpPr>
        <p:spPr bwMode="auto">
          <a:xfrm>
            <a:off x="228360" y="601094"/>
            <a:ext cx="8501112" cy="1367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ctr" rtl="0" eaLnBrk="0" fontAlgn="base" hangingPunct="0">
              <a:lnSpc>
                <a:spcPct val="90000"/>
              </a:lnSpc>
              <a:spcBef>
                <a:spcPct val="0"/>
              </a:spcBef>
              <a:spcAft>
                <a:spcPct val="0"/>
              </a:spcAft>
              <a:defRPr sz="6000" kern="1200">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6pPr>
            <a:lvl7pPr marL="9144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7pPr>
            <a:lvl8pPr marL="13716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8pPr>
            <a:lvl9pPr marL="18288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9pPr>
          </a:lstStyle>
          <a:p>
            <a:pPr algn="just"/>
            <a:r>
              <a:rPr lang="fr-FR" sz="2000" dirty="0"/>
              <a:t>L</a:t>
            </a:r>
            <a:r>
              <a:rPr lang="fr-FR" sz="2000" dirty="0">
                <a:latin typeface="+mj-lt"/>
              </a:rPr>
              <a:t>a bonne compréhension du « temps qui passe » va nous permettre de mettre en évidence ce qu'il va falloir faire en ce qui concerne notre transition énergétique. Ceci dans de nombreux domaines et particulièrement en ce qui concerne </a:t>
            </a:r>
            <a:r>
              <a:rPr lang="fr-FR" sz="2000" dirty="0">
                <a:latin typeface="+mj-lt"/>
                <a:hlinkClick r:id="rId3"/>
              </a:rPr>
              <a:t>l’évolution des températures sur terre </a:t>
            </a:r>
            <a:r>
              <a:rPr lang="fr-FR" sz="2000" dirty="0">
                <a:latin typeface="+mj-lt"/>
              </a:rPr>
              <a:t>si nous ne faisons rien,</a:t>
            </a:r>
            <a:endParaRPr lang="en-GB" sz="2000" dirty="0"/>
          </a:p>
        </p:txBody>
      </p:sp>
      <p:pic>
        <p:nvPicPr>
          <p:cNvPr id="4" name="Picture 3">
            <a:extLst>
              <a:ext uri="{FF2B5EF4-FFF2-40B4-BE49-F238E27FC236}">
                <a16:creationId xmlns:a16="http://schemas.microsoft.com/office/drawing/2014/main" id="{1FC03360-AE3D-4A01-9A76-431D227A27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8935" y="234638"/>
            <a:ext cx="1695450" cy="1905000"/>
          </a:xfrm>
          <a:prstGeom prst="rect">
            <a:avLst/>
          </a:prstGeom>
        </p:spPr>
      </p:pic>
    </p:spTree>
    <p:extLst>
      <p:ext uri="{BB962C8B-B14F-4D97-AF65-F5344CB8AC3E}">
        <p14:creationId xmlns:p14="http://schemas.microsoft.com/office/powerpoint/2010/main" val="2011894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860B9-F02F-4787-A962-F05D6C2D6049}"/>
              </a:ext>
            </a:extLst>
          </p:cNvPr>
          <p:cNvSpPr>
            <a:spLocks noGrp="1"/>
          </p:cNvSpPr>
          <p:nvPr>
            <p:ph type="title"/>
          </p:nvPr>
        </p:nvSpPr>
        <p:spPr>
          <a:xfrm>
            <a:off x="838200" y="762000"/>
            <a:ext cx="8828314" cy="701675"/>
          </a:xfrm>
        </p:spPr>
        <p:txBody>
          <a:bodyPr/>
          <a:lstStyle/>
          <a:p>
            <a:r>
              <a:rPr lang="fr-FR" sz="2800" dirty="0">
                <a:latin typeface="Lucida Handwriting" panose="03010101010101010101" pitchFamily="66" charset="0"/>
              </a:rPr>
              <a:t>Le kWh </a:t>
            </a:r>
            <a:r>
              <a:rPr lang="fr-FR" sz="2800" dirty="0" err="1">
                <a:latin typeface="Lucida Handwriting" panose="03010101010101010101" pitchFamily="66" charset="0"/>
              </a:rPr>
              <a:t>cumac</a:t>
            </a:r>
            <a:r>
              <a:rPr lang="fr-FR" sz="2800" dirty="0">
                <a:latin typeface="Lucida Handwriting" panose="03010101010101010101" pitchFamily="66" charset="0"/>
              </a:rPr>
              <a:t> et le temps qui passe ?</a:t>
            </a:r>
            <a:endParaRPr lang="en-GB" sz="2800" dirty="0">
              <a:latin typeface="Lucida Handwriting" panose="03010101010101010101" pitchFamily="66" charset="0"/>
            </a:endParaRPr>
          </a:p>
        </p:txBody>
      </p:sp>
      <p:sp>
        <p:nvSpPr>
          <p:cNvPr id="3" name="Content Placeholder 2">
            <a:extLst>
              <a:ext uri="{FF2B5EF4-FFF2-40B4-BE49-F238E27FC236}">
                <a16:creationId xmlns:a16="http://schemas.microsoft.com/office/drawing/2014/main" id="{2632C5E8-9439-408D-A854-17919313613C}"/>
              </a:ext>
            </a:extLst>
          </p:cNvPr>
          <p:cNvSpPr>
            <a:spLocks noGrp="1"/>
          </p:cNvSpPr>
          <p:nvPr>
            <p:ph idx="1"/>
          </p:nvPr>
        </p:nvSpPr>
        <p:spPr>
          <a:xfrm>
            <a:off x="377072" y="1828800"/>
            <a:ext cx="11651530" cy="4527550"/>
          </a:xfrm>
        </p:spPr>
        <p:txBody>
          <a:bodyPr/>
          <a:lstStyle/>
          <a:p>
            <a:pPr marL="0" indent="0">
              <a:buNone/>
            </a:pPr>
            <a:r>
              <a:rPr lang="fr-FR" sz="2000" dirty="0"/>
              <a:t>La notion de </a:t>
            </a:r>
            <a:r>
              <a:rPr lang="fr-FR" sz="2000" i="1" dirty="0"/>
              <a:t>kWh </a:t>
            </a:r>
            <a:r>
              <a:rPr lang="fr-FR" sz="2000" i="1" dirty="0" err="1"/>
              <a:t>cumac</a:t>
            </a:r>
            <a:r>
              <a:rPr lang="fr-FR" sz="2000" i="1" dirty="0"/>
              <a:t> </a:t>
            </a:r>
            <a:r>
              <a:rPr lang="fr-FR" sz="2000" dirty="0"/>
              <a:t>associée aux Certificats d'Economie d'Energie (CEE) est censé aider financièrement tous ceux qui par besoin doivent maintenir à moindre coût une température de confort dans leur logement. </a:t>
            </a:r>
          </a:p>
          <a:p>
            <a:pPr marL="0" indent="0">
              <a:buNone/>
            </a:pPr>
            <a:r>
              <a:rPr lang="fr-FR" sz="2000" dirty="0"/>
              <a:t>Il s'agit d'une vision financière sur le long terme liée au retour sur investissement (RSI) qui aurait pour objectif de solutionner les problèmes financiers de la majorité d'entre nous. la formule ci-dessous permet de comprendre :</a:t>
            </a:r>
          </a:p>
          <a:p>
            <a:pPr marL="0" indent="0">
              <a:spcBef>
                <a:spcPts val="0"/>
              </a:spcBef>
              <a:buNone/>
            </a:pPr>
            <a:r>
              <a:rPr lang="fr-FR" sz="2000" i="1" dirty="0"/>
              <a:t>Montant du CEE (exprimé en kWh </a:t>
            </a:r>
            <a:r>
              <a:rPr lang="fr-FR" sz="2000" i="1" dirty="0" err="1"/>
              <a:t>cumac</a:t>
            </a:r>
            <a:r>
              <a:rPr lang="fr-FR" sz="2000" i="1" dirty="0"/>
              <a:t>) = Gain annuel d'énergie (kWh) x Durée de vie du produit installé </a:t>
            </a:r>
          </a:p>
          <a:p>
            <a:pPr marL="0" indent="0">
              <a:spcBef>
                <a:spcPts val="0"/>
              </a:spcBef>
              <a:buNone/>
            </a:pPr>
            <a:r>
              <a:rPr lang="fr-FR" sz="2000" dirty="0"/>
              <a:t> </a:t>
            </a:r>
            <a:r>
              <a:rPr lang="fr-FR" sz="1800" dirty="0"/>
              <a:t>(la plupart du temps plusieurs dizaine d’années)</a:t>
            </a:r>
          </a:p>
          <a:p>
            <a:pPr marL="0" indent="0">
              <a:buNone/>
            </a:pPr>
            <a:r>
              <a:rPr lang="fr-FR" sz="2000" dirty="0"/>
              <a:t>Vis-à-vis de ceux qui ont du mal à joindre les deux bouts en fin de mois cette notion de </a:t>
            </a:r>
            <a:r>
              <a:rPr lang="fr-FR" sz="2000" i="1" dirty="0"/>
              <a:t>kWh </a:t>
            </a:r>
            <a:r>
              <a:rPr lang="fr-FR" sz="2000" i="1" dirty="0" err="1"/>
              <a:t>cumac</a:t>
            </a:r>
            <a:r>
              <a:rPr lang="fr-FR" sz="2000" i="1" dirty="0"/>
              <a:t> </a:t>
            </a:r>
            <a:r>
              <a:rPr lang="fr-FR" sz="2000" dirty="0"/>
              <a:t>tente d'instaurer l'idée selon laquelle nous pourrions vous et moi faire des économies financières grâce à ce dispositif ! La loi POPE associée à ces CEE qui aurait pour objectif principal de limiter la consommation énergétique des foyers serait la bienvenue vu que son application pourrait diminuer significativement les émissions de gaz à effet de serre.... Une diminution qui s'obtiendrait sans affecter notre confort et ceci sans que les températures de réglage ne soient trop basse en hiver....</a:t>
            </a:r>
          </a:p>
          <a:p>
            <a:pPr marL="0" indent="0" algn="r">
              <a:buNone/>
            </a:pPr>
            <a:r>
              <a:rPr lang="fr-FR" sz="2000" i="1" dirty="0">
                <a:hlinkClick r:id="rId2"/>
              </a:rPr>
              <a:t>Voir aussi notre modèle économique selon le CSLT</a:t>
            </a:r>
            <a:endParaRPr lang="en-GB" sz="2000" i="1" dirty="0"/>
          </a:p>
        </p:txBody>
      </p:sp>
      <p:sp>
        <p:nvSpPr>
          <p:cNvPr id="4" name="Slide Number Placeholder 3">
            <a:extLst>
              <a:ext uri="{FF2B5EF4-FFF2-40B4-BE49-F238E27FC236}">
                <a16:creationId xmlns:a16="http://schemas.microsoft.com/office/drawing/2014/main" id="{503195DD-4EAD-415C-A977-73735D2668BE}"/>
              </a:ext>
            </a:extLst>
          </p:cNvPr>
          <p:cNvSpPr>
            <a:spLocks noGrp="1"/>
          </p:cNvSpPr>
          <p:nvPr>
            <p:ph type="sldNum" sz="quarter" idx="12"/>
          </p:nvPr>
        </p:nvSpPr>
        <p:spPr/>
        <p:txBody>
          <a:bodyPr/>
          <a:lstStyle/>
          <a:p>
            <a:fld id="{BFD233C9-0C0F-49A6-B782-E961F9B2E65B}" type="slidenum">
              <a:rPr lang="en-GB" altLang="fr-FR" smtClean="0"/>
              <a:pPr/>
              <a:t>30</a:t>
            </a:fld>
            <a:endParaRPr lang="en-GB" altLang="fr-FR"/>
          </a:p>
        </p:txBody>
      </p:sp>
    </p:spTree>
    <p:extLst>
      <p:ext uri="{BB962C8B-B14F-4D97-AF65-F5344CB8AC3E}">
        <p14:creationId xmlns:p14="http://schemas.microsoft.com/office/powerpoint/2010/main" val="613736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089A07-E574-4BB8-980D-2AEBB9491C59}"/>
              </a:ext>
            </a:extLst>
          </p:cNvPr>
          <p:cNvSpPr>
            <a:spLocks noGrp="1"/>
          </p:cNvSpPr>
          <p:nvPr>
            <p:ph type="sldNum" sz="quarter" idx="12"/>
          </p:nvPr>
        </p:nvSpPr>
        <p:spPr/>
        <p:txBody>
          <a:bodyPr/>
          <a:lstStyle/>
          <a:p>
            <a:fld id="{BFD233C9-0C0F-49A6-B782-E961F9B2E65B}" type="slidenum">
              <a:rPr lang="en-GB" altLang="fr-FR" smtClean="0"/>
              <a:pPr/>
              <a:t>31</a:t>
            </a:fld>
            <a:endParaRPr lang="en-GB" altLang="fr-FR"/>
          </a:p>
        </p:txBody>
      </p:sp>
      <p:pic>
        <p:nvPicPr>
          <p:cNvPr id="6" name="Picture 5">
            <a:extLst>
              <a:ext uri="{FF2B5EF4-FFF2-40B4-BE49-F238E27FC236}">
                <a16:creationId xmlns:a16="http://schemas.microsoft.com/office/drawing/2014/main" id="{FEE42747-9A74-4CEA-8774-7300C4B5C0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3394" y="867829"/>
            <a:ext cx="4504610" cy="5853646"/>
          </a:xfrm>
          <a:prstGeom prst="rect">
            <a:avLst/>
          </a:prstGeom>
        </p:spPr>
      </p:pic>
      <p:pic>
        <p:nvPicPr>
          <p:cNvPr id="8" name="Picture 7">
            <a:extLst>
              <a:ext uri="{FF2B5EF4-FFF2-40B4-BE49-F238E27FC236}">
                <a16:creationId xmlns:a16="http://schemas.microsoft.com/office/drawing/2014/main" id="{91B4F6B4-6AC1-4F0A-9C70-54FE8CDCCE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3395" y="986715"/>
            <a:ext cx="4380058" cy="5438198"/>
          </a:xfrm>
          <a:prstGeom prst="rect">
            <a:avLst/>
          </a:prstGeom>
        </p:spPr>
      </p:pic>
      <p:sp>
        <p:nvSpPr>
          <p:cNvPr id="5" name="Title 1">
            <a:extLst>
              <a:ext uri="{FF2B5EF4-FFF2-40B4-BE49-F238E27FC236}">
                <a16:creationId xmlns:a16="http://schemas.microsoft.com/office/drawing/2014/main" id="{7F6BA67D-F164-4225-A65C-03B2A86881C3}"/>
              </a:ext>
            </a:extLst>
          </p:cNvPr>
          <p:cNvSpPr>
            <a:spLocks noGrp="1"/>
          </p:cNvSpPr>
          <p:nvPr>
            <p:ph type="title"/>
          </p:nvPr>
        </p:nvSpPr>
        <p:spPr>
          <a:xfrm>
            <a:off x="5064761" y="222885"/>
            <a:ext cx="5249012" cy="407035"/>
          </a:xfrm>
        </p:spPr>
        <p:txBody>
          <a:bodyPr/>
          <a:lstStyle/>
          <a:p>
            <a:r>
              <a:rPr lang="fr-FR" sz="3200" dirty="0"/>
              <a:t>Ma copropriété</a:t>
            </a:r>
            <a:endParaRPr lang="en-GB" sz="3200" dirty="0"/>
          </a:p>
        </p:txBody>
      </p:sp>
    </p:spTree>
    <p:extLst>
      <p:ext uri="{BB962C8B-B14F-4D97-AF65-F5344CB8AC3E}">
        <p14:creationId xmlns:p14="http://schemas.microsoft.com/office/powerpoint/2010/main" val="2910895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227072-3FC0-4D19-9B47-850D3B0A0212}"/>
              </a:ext>
            </a:extLst>
          </p:cNvPr>
          <p:cNvSpPr>
            <a:spLocks noGrp="1"/>
          </p:cNvSpPr>
          <p:nvPr>
            <p:ph type="sldNum" sz="quarter" idx="12"/>
          </p:nvPr>
        </p:nvSpPr>
        <p:spPr/>
        <p:txBody>
          <a:bodyPr/>
          <a:lstStyle/>
          <a:p>
            <a:fld id="{BFD233C9-0C0F-49A6-B782-E961F9B2E65B}" type="slidenum">
              <a:rPr lang="en-GB" altLang="fr-FR" smtClean="0"/>
              <a:pPr/>
              <a:t>32</a:t>
            </a:fld>
            <a:endParaRPr lang="en-GB" altLang="fr-FR"/>
          </a:p>
        </p:txBody>
      </p:sp>
      <p:sp>
        <p:nvSpPr>
          <p:cNvPr id="7" name="Titre 1">
            <a:extLst>
              <a:ext uri="{FF2B5EF4-FFF2-40B4-BE49-F238E27FC236}">
                <a16:creationId xmlns:a16="http://schemas.microsoft.com/office/drawing/2014/main" id="{B6564F5F-C010-4552-BDFF-1B806141FBD5}"/>
              </a:ext>
            </a:extLst>
          </p:cNvPr>
          <p:cNvSpPr>
            <a:spLocks noGrp="1"/>
          </p:cNvSpPr>
          <p:nvPr>
            <p:ph type="title"/>
          </p:nvPr>
        </p:nvSpPr>
        <p:spPr>
          <a:xfrm>
            <a:off x="8166668" y="4521749"/>
            <a:ext cx="1851025" cy="780647"/>
          </a:xfrm>
        </p:spPr>
        <p:txBody>
          <a:bodyPr/>
          <a:lstStyle/>
          <a:p>
            <a:r>
              <a:rPr lang="fr-FR" altLang="fr-FR" sz="3600" dirty="0">
                <a:latin typeface="Lucida Handwriting" panose="03010101010101010101" pitchFamily="66" charset="0"/>
                <a:cs typeface="Arial" panose="020B0604020202020204" pitchFamily="34" charset="0"/>
              </a:rPr>
              <a:t>Faire</a:t>
            </a:r>
          </a:p>
        </p:txBody>
      </p:sp>
      <p:sp>
        <p:nvSpPr>
          <p:cNvPr id="9" name="Espace réservé du contenu 3">
            <a:extLst>
              <a:ext uri="{FF2B5EF4-FFF2-40B4-BE49-F238E27FC236}">
                <a16:creationId xmlns:a16="http://schemas.microsoft.com/office/drawing/2014/main" id="{D6C15150-C0B6-47D2-A479-4EDB58BB93DF}"/>
              </a:ext>
            </a:extLst>
          </p:cNvPr>
          <p:cNvSpPr txBox="1">
            <a:spLocks/>
          </p:cNvSpPr>
          <p:nvPr/>
        </p:nvSpPr>
        <p:spPr bwMode="auto">
          <a:xfrm>
            <a:off x="7580132" y="5358780"/>
            <a:ext cx="3773668"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None/>
            </a:pPr>
            <a:r>
              <a:rPr lang="fr-FR" altLang="fr-FR" sz="1800" dirty="0"/>
              <a:t>La France besogneuse et les </a:t>
            </a:r>
            <a:r>
              <a:rPr lang="fr-FR" altLang="fr-FR" sz="1800" dirty="0">
                <a:hlinkClick r:id="rId2"/>
              </a:rPr>
              <a:t>mots clés</a:t>
            </a:r>
            <a:r>
              <a:rPr lang="fr-FR" altLang="fr-FR" sz="1800" dirty="0"/>
              <a:t>                                                   </a:t>
            </a:r>
          </a:p>
        </p:txBody>
      </p:sp>
      <p:pic>
        <p:nvPicPr>
          <p:cNvPr id="3" name="Picture 2">
            <a:extLst>
              <a:ext uri="{FF2B5EF4-FFF2-40B4-BE49-F238E27FC236}">
                <a16:creationId xmlns:a16="http://schemas.microsoft.com/office/drawing/2014/main" id="{1810469D-86DF-40A6-AA45-DF9364D90B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20" y="118489"/>
            <a:ext cx="5937115" cy="6282708"/>
          </a:xfrm>
          <a:prstGeom prst="rect">
            <a:avLst/>
          </a:prstGeom>
        </p:spPr>
      </p:pic>
      <p:sp>
        <p:nvSpPr>
          <p:cNvPr id="8" name="Espace réservé du contenu 3">
            <a:extLst>
              <a:ext uri="{FF2B5EF4-FFF2-40B4-BE49-F238E27FC236}">
                <a16:creationId xmlns:a16="http://schemas.microsoft.com/office/drawing/2014/main" id="{5EB055FB-58E8-4B7E-B5B5-34AD6FCC5094}"/>
              </a:ext>
            </a:extLst>
          </p:cNvPr>
          <p:cNvSpPr txBox="1">
            <a:spLocks/>
          </p:cNvSpPr>
          <p:nvPr/>
        </p:nvSpPr>
        <p:spPr bwMode="auto">
          <a:xfrm>
            <a:off x="838199" y="6446043"/>
            <a:ext cx="1038173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buFont typeface="Arial" panose="020B0604020202020204" pitchFamily="34" charset="0"/>
              <a:buNone/>
            </a:pPr>
            <a:r>
              <a:rPr lang="fr-FR" altLang="fr-FR" sz="1400" dirty="0"/>
              <a:t>Un jour ‘</a:t>
            </a:r>
            <a:r>
              <a:rPr lang="fr-FR" altLang="fr-FR" sz="1400" i="1" dirty="0"/>
              <a:t>’le temps qui passe</a:t>
            </a:r>
            <a:r>
              <a:rPr lang="fr-FR" altLang="fr-FR" sz="1400" dirty="0"/>
              <a:t>’’ devient  ‘</a:t>
            </a:r>
            <a:r>
              <a:rPr lang="fr-FR" altLang="fr-FR" sz="1400" i="1" dirty="0"/>
              <a:t>’le temps qui reste</a:t>
            </a:r>
            <a:r>
              <a:rPr lang="fr-FR" altLang="fr-FR" sz="1400" dirty="0"/>
              <a:t>’’   Danièle Thompson </a:t>
            </a:r>
          </a:p>
        </p:txBody>
      </p:sp>
      <p:pic>
        <p:nvPicPr>
          <p:cNvPr id="5" name="Picture 4">
            <a:extLst>
              <a:ext uri="{FF2B5EF4-FFF2-40B4-BE49-F238E27FC236}">
                <a16:creationId xmlns:a16="http://schemas.microsoft.com/office/drawing/2014/main" id="{DC145867-C066-4D5D-8812-400AC35521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7145" y="1106487"/>
            <a:ext cx="2743200" cy="2743200"/>
          </a:xfrm>
          <a:prstGeom prst="rect">
            <a:avLst/>
          </a:prstGeom>
        </p:spPr>
      </p:pic>
    </p:spTree>
    <p:extLst>
      <p:ext uri="{BB962C8B-B14F-4D97-AF65-F5344CB8AC3E}">
        <p14:creationId xmlns:p14="http://schemas.microsoft.com/office/powerpoint/2010/main" val="2489158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BFC8CC-7334-41BB-A430-17D8F4DF3AB5}"/>
              </a:ext>
            </a:extLst>
          </p:cNvPr>
          <p:cNvSpPr>
            <a:spLocks noGrp="1"/>
          </p:cNvSpPr>
          <p:nvPr>
            <p:ph type="sldNum" sz="quarter" idx="12"/>
          </p:nvPr>
        </p:nvSpPr>
        <p:spPr/>
        <p:txBody>
          <a:bodyPr/>
          <a:lstStyle/>
          <a:p>
            <a:fld id="{BFD233C9-0C0F-49A6-B782-E961F9B2E65B}" type="slidenum">
              <a:rPr lang="en-GB" altLang="fr-FR" smtClean="0"/>
              <a:pPr/>
              <a:t>33</a:t>
            </a:fld>
            <a:endParaRPr lang="en-GB" altLang="fr-FR"/>
          </a:p>
        </p:txBody>
      </p:sp>
      <p:sp>
        <p:nvSpPr>
          <p:cNvPr id="5" name="TextBox 4">
            <a:extLst>
              <a:ext uri="{FF2B5EF4-FFF2-40B4-BE49-F238E27FC236}">
                <a16:creationId xmlns:a16="http://schemas.microsoft.com/office/drawing/2014/main" id="{67D7E5AA-0A36-40EE-A71C-BDC1A5C64ED0}"/>
              </a:ext>
            </a:extLst>
          </p:cNvPr>
          <p:cNvSpPr txBox="1"/>
          <p:nvPr/>
        </p:nvSpPr>
        <p:spPr>
          <a:xfrm>
            <a:off x="815520" y="479008"/>
            <a:ext cx="10538280" cy="5693866"/>
          </a:xfrm>
          <a:prstGeom prst="rect">
            <a:avLst/>
          </a:prstGeom>
          <a:noFill/>
        </p:spPr>
        <p:txBody>
          <a:bodyPr wrap="square">
            <a:spAutoFit/>
          </a:bodyPr>
          <a:lstStyle/>
          <a:p>
            <a:pPr algn="just"/>
            <a:r>
              <a:rPr lang="en-US" sz="2800" dirty="0"/>
              <a:t>Il </a:t>
            </a:r>
            <a:r>
              <a:rPr lang="en-US" sz="2800" dirty="0" err="1"/>
              <a:t>résulte</a:t>
            </a:r>
            <a:r>
              <a:rPr lang="en-US" sz="2800" dirty="0"/>
              <a:t> de </a:t>
            </a:r>
            <a:r>
              <a:rPr lang="en-US" sz="2800" dirty="0" err="1"/>
              <a:t>ces</a:t>
            </a:r>
            <a:r>
              <a:rPr lang="en-US" sz="2800" dirty="0"/>
              <a:t> travaux </a:t>
            </a:r>
            <a:r>
              <a:rPr lang="en-US" sz="2800" dirty="0" err="1"/>
              <a:t>qu’après</a:t>
            </a:r>
            <a:r>
              <a:rPr lang="en-US" sz="2800" dirty="0"/>
              <a:t> nous </a:t>
            </a:r>
            <a:r>
              <a:rPr lang="en-US" sz="2800" dirty="0" err="1"/>
              <a:t>avoir</a:t>
            </a:r>
            <a:r>
              <a:rPr lang="en-US" sz="2800" dirty="0"/>
              <a:t> </a:t>
            </a:r>
            <a:r>
              <a:rPr lang="en-US" sz="2800" dirty="0" err="1"/>
              <a:t>prévenu</a:t>
            </a:r>
            <a:r>
              <a:rPr lang="en-US" sz="2800" dirty="0"/>
              <a:t> </a:t>
            </a:r>
            <a:r>
              <a:rPr lang="en-US" sz="2800" dirty="0" err="1">
                <a:hlinkClick r:id="rId2"/>
              </a:rPr>
              <a:t>en</a:t>
            </a:r>
            <a:r>
              <a:rPr lang="en-US" sz="2800" dirty="0">
                <a:hlinkClick r:id="rId2"/>
              </a:rPr>
              <a:t> </a:t>
            </a:r>
            <a:r>
              <a:rPr lang="en-US" sz="2800" dirty="0" err="1">
                <a:hlinkClick r:id="rId2"/>
              </a:rPr>
              <a:t>septembre</a:t>
            </a:r>
            <a:r>
              <a:rPr lang="en-US" sz="2800" dirty="0">
                <a:hlinkClick r:id="rId2"/>
              </a:rPr>
              <a:t> 2018</a:t>
            </a:r>
            <a:r>
              <a:rPr lang="en-US" sz="2800" dirty="0"/>
              <a:t>, le </a:t>
            </a:r>
            <a:r>
              <a:rPr lang="en-US" sz="2800" dirty="0" err="1"/>
              <a:t>secrétaire</a:t>
            </a:r>
            <a:r>
              <a:rPr lang="en-US" sz="2800" dirty="0"/>
              <a:t> </a:t>
            </a:r>
            <a:r>
              <a:rPr lang="en-US" sz="2800" dirty="0" err="1"/>
              <a:t>général</a:t>
            </a:r>
            <a:r>
              <a:rPr lang="en-US" sz="2800" dirty="0"/>
              <a:t> de </a:t>
            </a:r>
            <a:r>
              <a:rPr lang="en-US" sz="2800" dirty="0" err="1"/>
              <a:t>l’ONU</a:t>
            </a:r>
            <a:r>
              <a:rPr lang="en-US" sz="2800" dirty="0"/>
              <a:t> a </a:t>
            </a:r>
            <a:r>
              <a:rPr lang="en-US" sz="2800" dirty="0" err="1"/>
              <a:t>renouvelé</a:t>
            </a:r>
            <a:r>
              <a:rPr lang="en-US" sz="2800" dirty="0"/>
              <a:t> encore plus </a:t>
            </a:r>
            <a:r>
              <a:rPr lang="en-US" sz="2800" dirty="0" err="1"/>
              <a:t>brutalement</a:t>
            </a:r>
            <a:r>
              <a:rPr lang="en-US" sz="2800" dirty="0"/>
              <a:t> à </a:t>
            </a:r>
            <a:r>
              <a:rPr lang="en-US" sz="2800" dirty="0" err="1"/>
              <a:t>l’occasion</a:t>
            </a:r>
            <a:r>
              <a:rPr lang="en-US" sz="2800" dirty="0"/>
              <a:t> de la </a:t>
            </a:r>
            <a:r>
              <a:rPr lang="fr-FR" sz="2800" dirty="0"/>
              <a:t>présentation d</a:t>
            </a:r>
            <a:r>
              <a:rPr lang="en-US" sz="2800" dirty="0"/>
              <a:t>u rapport </a:t>
            </a:r>
            <a:r>
              <a:rPr lang="fr-FR" sz="2800" dirty="0"/>
              <a:t>annuel de l’Organisation météorologique mondiale (OMM) </a:t>
            </a:r>
            <a:r>
              <a:rPr lang="en-US" sz="2800" i="1" dirty="0"/>
              <a:t>: </a:t>
            </a:r>
          </a:p>
          <a:p>
            <a:pPr algn="just"/>
            <a:r>
              <a:rPr lang="fr-FR" sz="2800" i="1" dirty="0"/>
              <a:t>« L’humanité fait la guerre à la nature. C’est suicidaire, vu que la nature répond toujours coup pour coup, le fait déjà avec une force et une fureur de plus en plus grandes ».</a:t>
            </a:r>
          </a:p>
          <a:p>
            <a:endParaRPr lang="fr-FR" sz="2800" i="1" dirty="0"/>
          </a:p>
          <a:p>
            <a:r>
              <a:rPr lang="fr-FR" sz="2000" i="1" dirty="0"/>
              <a:t>Nous sommes dans un </a:t>
            </a:r>
            <a:r>
              <a:rPr lang="fr-FR" sz="2000" i="1" dirty="0">
                <a:hlinkClick r:id="rId3"/>
              </a:rPr>
              <a:t>monde à la dérive </a:t>
            </a:r>
            <a:r>
              <a:rPr lang="fr-FR" sz="2000" i="1" dirty="0"/>
              <a:t>et plus que jamais, la menace du dérèglement climatique commande d’investir dans l’efficacité énergétique et le renouvelable. </a:t>
            </a:r>
          </a:p>
          <a:p>
            <a:r>
              <a:rPr lang="fr-FR" sz="2000" i="1" dirty="0"/>
              <a:t>Anne </a:t>
            </a:r>
            <a:r>
              <a:rPr lang="fr-FR" sz="2000" i="1" dirty="0" err="1"/>
              <a:t>Debregeas</a:t>
            </a:r>
            <a:r>
              <a:rPr lang="fr-FR" sz="2000" i="1" dirty="0"/>
              <a:t> et David Garcia</a:t>
            </a:r>
          </a:p>
          <a:p>
            <a:pPr>
              <a:spcBef>
                <a:spcPts val="1200"/>
              </a:spcBef>
            </a:pPr>
            <a:r>
              <a:rPr lang="en-US" sz="2000" i="1" dirty="0"/>
              <a:t>Le GIEC, </a:t>
            </a:r>
            <a:r>
              <a:rPr lang="en-US" sz="2000" i="1" dirty="0" err="1"/>
              <a:t>en</a:t>
            </a:r>
            <a:r>
              <a:rPr lang="en-US" sz="2000" i="1" dirty="0"/>
              <a:t> </a:t>
            </a:r>
            <a:r>
              <a:rPr lang="en-US" sz="2000" i="1" dirty="0" err="1"/>
              <a:t>complément</a:t>
            </a:r>
            <a:r>
              <a:rPr lang="en-US" sz="2000" i="1" dirty="0"/>
              <a:t> des </a:t>
            </a:r>
            <a:r>
              <a:rPr lang="en-US" sz="2000" i="1" dirty="0">
                <a:hlinkClick r:id="rId4"/>
              </a:rPr>
              <a:t>travaux de </a:t>
            </a:r>
            <a:r>
              <a:rPr lang="en-US" sz="2000" i="1" dirty="0" err="1">
                <a:hlinkClick r:id="rId4"/>
              </a:rPr>
              <a:t>l’Agence</a:t>
            </a:r>
            <a:r>
              <a:rPr lang="en-US" sz="2000" i="1" dirty="0">
                <a:hlinkClick r:id="rId4"/>
              </a:rPr>
              <a:t> </a:t>
            </a:r>
            <a:r>
              <a:rPr lang="en-US" sz="2000" i="1" dirty="0" err="1">
                <a:hlinkClick r:id="rId4"/>
              </a:rPr>
              <a:t>Nationale</a:t>
            </a:r>
            <a:r>
              <a:rPr lang="en-US" sz="2000" i="1" dirty="0">
                <a:hlinkClick r:id="rId4"/>
              </a:rPr>
              <a:t> de </a:t>
            </a:r>
            <a:r>
              <a:rPr lang="en-US" sz="2000" i="1" dirty="0" err="1">
                <a:hlinkClick r:id="rId4"/>
              </a:rPr>
              <a:t>Sécurité</a:t>
            </a:r>
            <a:r>
              <a:rPr lang="en-US" sz="2000" i="1" dirty="0">
                <a:hlinkClick r:id="rId4"/>
              </a:rPr>
              <a:t> Sanitaire </a:t>
            </a:r>
            <a:r>
              <a:rPr lang="en-US" sz="2000" i="1" dirty="0"/>
              <a:t>a </a:t>
            </a:r>
            <a:r>
              <a:rPr lang="en-US" sz="2000" i="1" dirty="0" err="1"/>
              <a:t>établi</a:t>
            </a:r>
            <a:r>
              <a:rPr lang="en-US" sz="2000" i="1" dirty="0"/>
              <a:t> la liaison entre la </a:t>
            </a:r>
            <a:r>
              <a:rPr lang="en-US" sz="2000" i="1" dirty="0" err="1"/>
              <a:t>santé</a:t>
            </a:r>
            <a:r>
              <a:rPr lang="en-US" sz="2000" i="1" dirty="0"/>
              <a:t> de </a:t>
            </a:r>
            <a:r>
              <a:rPr lang="en-US" sz="2000" i="1" dirty="0" err="1"/>
              <a:t>l’homme</a:t>
            </a:r>
            <a:r>
              <a:rPr lang="en-US" sz="2000" i="1" dirty="0"/>
              <a:t> et la concentration de </a:t>
            </a:r>
            <a:r>
              <a:rPr lang="en-US" sz="2000" i="1" dirty="0" err="1"/>
              <a:t>gaz</a:t>
            </a:r>
            <a:r>
              <a:rPr lang="en-US" sz="2000" i="1" dirty="0"/>
              <a:t> </a:t>
            </a:r>
            <a:r>
              <a:rPr lang="en-US" sz="2000" i="1" dirty="0" err="1"/>
              <a:t>carbonique</a:t>
            </a:r>
            <a:r>
              <a:rPr lang="en-US" sz="2000" i="1" dirty="0"/>
              <a:t> (CO2) dans </a:t>
            </a:r>
            <a:r>
              <a:rPr lang="en-US" sz="2000" i="1" dirty="0" err="1"/>
              <a:t>l’atmosphere</a:t>
            </a:r>
            <a:r>
              <a:rPr lang="en-US" sz="2000" i="1" dirty="0"/>
              <a:t>.</a:t>
            </a:r>
          </a:p>
          <a:p>
            <a:pPr>
              <a:spcBef>
                <a:spcPts val="1200"/>
              </a:spcBef>
            </a:pPr>
            <a:r>
              <a:rPr lang="en-US" sz="2000" i="1" dirty="0"/>
              <a:t>Lien </a:t>
            </a:r>
            <a:r>
              <a:rPr lang="en-US" sz="2000" i="1" dirty="0" err="1"/>
              <a:t>vers</a:t>
            </a:r>
            <a:r>
              <a:rPr lang="en-US" sz="2000" i="1" dirty="0"/>
              <a:t>:  </a:t>
            </a:r>
            <a:r>
              <a:rPr lang="en-US" sz="2000" i="1" dirty="0">
                <a:hlinkClick r:id="rId5"/>
              </a:rPr>
              <a:t>les 17 </a:t>
            </a:r>
            <a:r>
              <a:rPr lang="en-US" sz="2000" i="1" dirty="0" err="1">
                <a:hlinkClick r:id="rId5"/>
              </a:rPr>
              <a:t>objectifs</a:t>
            </a:r>
            <a:r>
              <a:rPr lang="en-US" sz="2000" i="1" dirty="0">
                <a:hlinkClick r:id="rId5"/>
              </a:rPr>
              <a:t> de </a:t>
            </a:r>
            <a:r>
              <a:rPr lang="en-US" sz="2000" i="1" dirty="0" err="1">
                <a:hlinkClick r:id="rId5"/>
              </a:rPr>
              <a:t>l’ONU</a:t>
            </a:r>
            <a:endParaRPr lang="en-US" sz="2000" i="1" dirty="0"/>
          </a:p>
        </p:txBody>
      </p:sp>
    </p:spTree>
    <p:extLst>
      <p:ext uri="{BB962C8B-B14F-4D97-AF65-F5344CB8AC3E}">
        <p14:creationId xmlns:p14="http://schemas.microsoft.com/office/powerpoint/2010/main" val="32185705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D:\Jean\Mes sites Web\site-RE\site_fichiers\image010.jpg">
            <a:hlinkClick r:id="rId3"/>
            <a:extLst>
              <a:ext uri="{FF2B5EF4-FFF2-40B4-BE49-F238E27FC236}">
                <a16:creationId xmlns:a16="http://schemas.microsoft.com/office/drawing/2014/main" id="{374D4B7D-798E-4A90-BD7A-932D63314E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90" y="575983"/>
            <a:ext cx="1401763" cy="186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3" descr="D:\Jean\Mes sites Web\site-RE\site_fichiers\image017.png">
            <a:hlinkClick r:id="rId5"/>
            <a:extLst>
              <a:ext uri="{FF2B5EF4-FFF2-40B4-BE49-F238E27FC236}">
                <a16:creationId xmlns:a16="http://schemas.microsoft.com/office/drawing/2014/main" id="{457775EF-3C01-4383-818E-EDE31268AD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1884" y="3841155"/>
            <a:ext cx="3477241" cy="1479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4" descr="D:\Jean\Mes sites Web\site-RE\site_fichiers\image013.jpg">
            <a:hlinkClick r:id="rId7"/>
            <a:extLst>
              <a:ext uri="{FF2B5EF4-FFF2-40B4-BE49-F238E27FC236}">
                <a16:creationId xmlns:a16="http://schemas.microsoft.com/office/drawing/2014/main" id="{828149D2-1FBE-4FF8-8D36-4FDA44F8DA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755955"/>
            <a:ext cx="21431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5" descr="D:\Jean\Mes sites Web\site-RE\site_fichiers\logo3.jpg">
            <a:hlinkClick r:id="rId9"/>
            <a:extLst>
              <a:ext uri="{FF2B5EF4-FFF2-40B4-BE49-F238E27FC236}">
                <a16:creationId xmlns:a16="http://schemas.microsoft.com/office/drawing/2014/main" id="{5F7E6D0B-885D-438D-9F45-1275226EBB3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68619" y="3336659"/>
            <a:ext cx="2073922" cy="87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6" descr="D:\Jean\Mes sites Web\site-RE\site_fichiers\logo-AIFCK12.jpg">
            <a:hlinkClick r:id="rId11"/>
            <a:extLst>
              <a:ext uri="{FF2B5EF4-FFF2-40B4-BE49-F238E27FC236}">
                <a16:creationId xmlns:a16="http://schemas.microsoft.com/office/drawing/2014/main" id="{50A7CB8C-92EF-4AB5-8355-7B0EB7874B8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42541" y="601868"/>
            <a:ext cx="1719772"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7" descr="D:\Jean\Mes sites Web\site-RE\site_fichiers\image016.jpg">
            <a:hlinkClick r:id="rId13"/>
            <a:extLst>
              <a:ext uri="{FF2B5EF4-FFF2-40B4-BE49-F238E27FC236}">
                <a16:creationId xmlns:a16="http://schemas.microsoft.com/office/drawing/2014/main" id="{B75B04F8-6C11-4125-B14C-F9A998942BE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01856" y="4516764"/>
            <a:ext cx="29606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5" name="Espace réservé du numéro de diapositive 1">
            <a:extLst>
              <a:ext uri="{FF2B5EF4-FFF2-40B4-BE49-F238E27FC236}">
                <a16:creationId xmlns:a16="http://schemas.microsoft.com/office/drawing/2014/main" id="{5A5A3834-AA8D-4ABD-8A5E-C5C62E69465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fld id="{ADA54BA1-5D8B-4B19-A17F-65C0E71FC302}" type="slidenum">
              <a:rPr lang="en-GB" altLang="fr-FR" sz="1200">
                <a:solidFill>
                  <a:srgbClr val="898989"/>
                </a:solidFill>
              </a:rPr>
              <a:pPr>
                <a:lnSpc>
                  <a:spcPct val="100000"/>
                </a:lnSpc>
                <a:spcBef>
                  <a:spcPct val="0"/>
                </a:spcBef>
                <a:buFontTx/>
                <a:buNone/>
              </a:pPr>
              <a:t>34</a:t>
            </a:fld>
            <a:endParaRPr lang="en-GB" altLang="fr-FR" sz="1200">
              <a:solidFill>
                <a:srgbClr val="898989"/>
              </a:solidFill>
            </a:endParaRPr>
          </a:p>
        </p:txBody>
      </p:sp>
      <p:sp>
        <p:nvSpPr>
          <p:cNvPr id="10" name="Content Placeholder 2">
            <a:extLst>
              <a:ext uri="{FF2B5EF4-FFF2-40B4-BE49-F238E27FC236}">
                <a16:creationId xmlns:a16="http://schemas.microsoft.com/office/drawing/2014/main" id="{846F3A90-1FE0-4289-A51E-62A95E85070C}"/>
              </a:ext>
            </a:extLst>
          </p:cNvPr>
          <p:cNvSpPr>
            <a:spLocks noGrp="1"/>
          </p:cNvSpPr>
          <p:nvPr>
            <p:ph idx="1"/>
          </p:nvPr>
        </p:nvSpPr>
        <p:spPr>
          <a:xfrm>
            <a:off x="1351058" y="5627713"/>
            <a:ext cx="10833883" cy="654304"/>
          </a:xfrm>
        </p:spPr>
        <p:txBody>
          <a:bodyPr/>
          <a:lstStyle/>
          <a:p>
            <a:pPr marL="0" indent="0">
              <a:buNone/>
            </a:pPr>
            <a:r>
              <a:rPr lang="fr-FR" sz="1800" dirty="0"/>
              <a:t>Avec mes remerciements à   </a:t>
            </a:r>
            <a:r>
              <a:rPr lang="fr-FR" sz="2400" dirty="0"/>
              <a:t>GOODPLANET, BATIACTU    </a:t>
            </a:r>
            <a:r>
              <a:rPr lang="fr-FR" sz="1800" dirty="0"/>
              <a:t>et  à </a:t>
            </a:r>
            <a:r>
              <a:rPr lang="fr-FR" sz="2400" dirty="0"/>
              <a:t>Chaud Froid performances (CFP)</a:t>
            </a:r>
            <a:br>
              <a:rPr lang="fr-FR" sz="2400" dirty="0"/>
            </a:br>
            <a:r>
              <a:rPr lang="fr-FR" sz="1800" dirty="0"/>
              <a:t>ainsi qu’à  </a:t>
            </a:r>
            <a:r>
              <a:rPr lang="fr-FR" altLang="fr-FR" sz="2400" dirty="0">
                <a:hlinkClick r:id="rId15"/>
              </a:rPr>
              <a:t>Blaise Pascal,  Auguste Detoeuf et les Lutins thermiques</a:t>
            </a:r>
            <a:br>
              <a:rPr lang="fr-FR" sz="2400" dirty="0"/>
            </a:br>
            <a:br>
              <a:rPr lang="fr-FR" sz="2400" i="1" dirty="0">
                <a:latin typeface="Arial Narrow" panose="020B0606020202030204" pitchFamily="34" charset="0"/>
              </a:rPr>
            </a:br>
            <a:r>
              <a:rPr lang="fr-FR" sz="1400" i="1" dirty="0">
                <a:latin typeface="Arial Narrow" panose="020B0606020202030204" pitchFamily="34" charset="0"/>
              </a:rPr>
              <a:t>    </a:t>
            </a:r>
            <a:endParaRPr lang="en-GB" sz="1400" i="1" dirty="0">
              <a:latin typeface="Arial Narrow" panose="020B0606020202030204" pitchFamily="34" charset="0"/>
            </a:endParaRPr>
          </a:p>
        </p:txBody>
      </p:sp>
      <p:pic>
        <p:nvPicPr>
          <p:cNvPr id="3" name="Picture 2">
            <a:hlinkClick r:id="rId16"/>
            <a:extLst>
              <a:ext uri="{FF2B5EF4-FFF2-40B4-BE49-F238E27FC236}">
                <a16:creationId xmlns:a16="http://schemas.microsoft.com/office/drawing/2014/main" id="{16E792E3-E6ED-4007-8F66-85492883308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555290" y="4670020"/>
            <a:ext cx="2870200" cy="711200"/>
          </a:xfrm>
          <a:prstGeom prst="rect">
            <a:avLst/>
          </a:prstGeom>
        </p:spPr>
      </p:pic>
      <p:pic>
        <p:nvPicPr>
          <p:cNvPr id="4" name="Picture 3">
            <a:hlinkClick r:id="rId18"/>
            <a:extLst>
              <a:ext uri="{FF2B5EF4-FFF2-40B4-BE49-F238E27FC236}">
                <a16:creationId xmlns:a16="http://schemas.microsoft.com/office/drawing/2014/main" id="{3C75CF93-3D7C-4A26-A8DA-0561E4EE354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937527" y="3299292"/>
            <a:ext cx="3071114" cy="1097123"/>
          </a:xfrm>
          <a:prstGeom prst="rect">
            <a:avLst/>
          </a:prstGeom>
        </p:spPr>
      </p:pic>
      <p:pic>
        <p:nvPicPr>
          <p:cNvPr id="6" name="Picture 5">
            <a:hlinkClick r:id="rId20"/>
            <a:extLst>
              <a:ext uri="{FF2B5EF4-FFF2-40B4-BE49-F238E27FC236}">
                <a16:creationId xmlns:a16="http://schemas.microsoft.com/office/drawing/2014/main" id="{F6C06CEB-4F02-4E88-834F-B3BFF9CB900E}"/>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749393" y="2697853"/>
            <a:ext cx="2327202" cy="693209"/>
          </a:xfrm>
          <a:prstGeom prst="rect">
            <a:avLst/>
          </a:prstGeom>
        </p:spPr>
      </p:pic>
      <p:pic>
        <p:nvPicPr>
          <p:cNvPr id="5" name="Picture 4">
            <a:hlinkClick r:id="rId22"/>
            <a:extLst>
              <a:ext uri="{FF2B5EF4-FFF2-40B4-BE49-F238E27FC236}">
                <a16:creationId xmlns:a16="http://schemas.microsoft.com/office/drawing/2014/main" id="{4A04AC8B-3D41-4EA2-8C58-1C634A545A48}"/>
              </a:ext>
            </a:extLst>
          </p:cNvPr>
          <p:cNvPicPr>
            <a:picLocks noChangeAspect="1"/>
          </p:cNvPicPr>
          <p:nvPr/>
        </p:nvPicPr>
        <p:blipFill>
          <a:blip r:embed="rId23" cstate="hqprint">
            <a:extLst>
              <a:ext uri="{28A0092B-C50C-407E-A947-70E740481C1C}">
                <a14:useLocalDpi xmlns:a14="http://schemas.microsoft.com/office/drawing/2010/main" val="0"/>
              </a:ext>
            </a:extLst>
          </a:blip>
          <a:stretch>
            <a:fillRect/>
          </a:stretch>
        </p:blipFill>
        <p:spPr>
          <a:xfrm>
            <a:off x="9108035" y="1899456"/>
            <a:ext cx="2730099" cy="1031866"/>
          </a:xfrm>
          <a:prstGeom prst="rect">
            <a:avLst/>
          </a:prstGeom>
        </p:spPr>
      </p:pic>
      <p:pic>
        <p:nvPicPr>
          <p:cNvPr id="7" name="Picture 6">
            <a:extLst>
              <a:ext uri="{FF2B5EF4-FFF2-40B4-BE49-F238E27FC236}">
                <a16:creationId xmlns:a16="http://schemas.microsoft.com/office/drawing/2014/main" id="{EA1EC28E-C255-44CA-867F-7E9F2C9AA432}"/>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221323" y="2418964"/>
            <a:ext cx="2263800" cy="872610"/>
          </a:xfrm>
          <a:prstGeom prst="rect">
            <a:avLst/>
          </a:prstGeom>
        </p:spPr>
      </p:pic>
      <p:pic>
        <p:nvPicPr>
          <p:cNvPr id="8" name="Picture 7">
            <a:hlinkClick r:id="rId25"/>
            <a:extLst>
              <a:ext uri="{FF2B5EF4-FFF2-40B4-BE49-F238E27FC236}">
                <a16:creationId xmlns:a16="http://schemas.microsoft.com/office/drawing/2014/main" id="{67354EFA-783A-4B51-BCBD-5942CFA05130}"/>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351088" y="296389"/>
            <a:ext cx="1638384" cy="869995"/>
          </a:xfrm>
          <a:prstGeom prst="rect">
            <a:avLst/>
          </a:prstGeom>
        </p:spPr>
      </p:pic>
      <p:sp>
        <p:nvSpPr>
          <p:cNvPr id="16" name="Subtitle 2">
            <a:extLst>
              <a:ext uri="{FF2B5EF4-FFF2-40B4-BE49-F238E27FC236}">
                <a16:creationId xmlns:a16="http://schemas.microsoft.com/office/drawing/2014/main" id="{7FBC8404-A1B3-4C02-8DAF-740517AAFF2E}"/>
              </a:ext>
            </a:extLst>
          </p:cNvPr>
          <p:cNvSpPr txBox="1">
            <a:spLocks/>
          </p:cNvSpPr>
          <p:nvPr/>
        </p:nvSpPr>
        <p:spPr bwMode="auto">
          <a:xfrm>
            <a:off x="8767020" y="1117131"/>
            <a:ext cx="3071114" cy="506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dirty="0">
                <a:latin typeface="Arial Narrow" panose="020B0606020202030204" pitchFamily="34" charset="0"/>
                <a:hlinkClick r:id="rId27"/>
              </a:rPr>
              <a:t>Comprendre</a:t>
            </a:r>
            <a:r>
              <a:rPr lang="fr-FR" sz="1800" dirty="0">
                <a:latin typeface="Arial Narrow" panose="020B0606020202030204" pitchFamily="34" charset="0"/>
              </a:rPr>
              <a:t>   </a:t>
            </a:r>
            <a:r>
              <a:rPr lang="fr-FR" sz="1800" dirty="0">
                <a:latin typeface="Arial Narrow" panose="020B0606020202030204" pitchFamily="34" charset="0"/>
                <a:hlinkClick r:id="rId28"/>
              </a:rPr>
              <a:t>Agir </a:t>
            </a:r>
            <a:r>
              <a:rPr lang="fr-FR" sz="1800" dirty="0">
                <a:latin typeface="Arial Narrow" panose="020B0606020202030204" pitchFamily="34" charset="0"/>
              </a:rPr>
              <a:t>  </a:t>
            </a:r>
            <a:r>
              <a:rPr lang="fr-FR" sz="1800" dirty="0">
                <a:latin typeface="Arial Narrow" panose="020B0606020202030204" pitchFamily="34" charset="0"/>
                <a:hlinkClick r:id="rId29"/>
              </a:rPr>
              <a:t>Organiser</a:t>
            </a:r>
            <a:endParaRPr lang="en-GB" sz="1800" dirty="0">
              <a:latin typeface="Arial Narrow" panose="020B0606020202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5ECFB-FFCB-4ED8-856A-868BA6C2D99A}"/>
              </a:ext>
            </a:extLst>
          </p:cNvPr>
          <p:cNvSpPr>
            <a:spLocks noGrp="1"/>
          </p:cNvSpPr>
          <p:nvPr>
            <p:ph type="title"/>
          </p:nvPr>
        </p:nvSpPr>
        <p:spPr>
          <a:xfrm>
            <a:off x="1488989" y="425709"/>
            <a:ext cx="7554685" cy="584143"/>
          </a:xfrm>
        </p:spPr>
        <p:txBody>
          <a:bodyPr>
            <a:noAutofit/>
          </a:bodyPr>
          <a:lstStyle/>
          <a:p>
            <a:r>
              <a:rPr lang="fr-FR" sz="2800" dirty="0">
                <a:latin typeface="Lucida Handwriting" panose="03010101010101010101" pitchFamily="66" charset="0"/>
              </a:rPr>
              <a:t>Le temps  qui passe  et l’énergie</a:t>
            </a:r>
            <a:endParaRPr lang="en-US" sz="2800" dirty="0">
              <a:latin typeface="Lucida Handwriting" panose="03010101010101010101" pitchFamily="66" charset="0"/>
            </a:endParaRPr>
          </a:p>
        </p:txBody>
      </p:sp>
      <p:sp>
        <p:nvSpPr>
          <p:cNvPr id="3" name="Content Placeholder 2">
            <a:extLst>
              <a:ext uri="{FF2B5EF4-FFF2-40B4-BE49-F238E27FC236}">
                <a16:creationId xmlns:a16="http://schemas.microsoft.com/office/drawing/2014/main" id="{41FB76B3-C9B0-45BA-94CB-37CA7360DBC0}"/>
              </a:ext>
            </a:extLst>
          </p:cNvPr>
          <p:cNvSpPr>
            <a:spLocks noGrp="1"/>
          </p:cNvSpPr>
          <p:nvPr>
            <p:ph idx="1"/>
          </p:nvPr>
        </p:nvSpPr>
        <p:spPr>
          <a:xfrm>
            <a:off x="623455" y="2567229"/>
            <a:ext cx="11067228" cy="3865062"/>
          </a:xfrm>
        </p:spPr>
        <p:txBody>
          <a:bodyPr>
            <a:normAutofit lnSpcReduction="10000"/>
          </a:bodyPr>
          <a:lstStyle/>
          <a:p>
            <a:pPr marL="0" indent="0">
              <a:buNone/>
            </a:pPr>
            <a:r>
              <a:rPr lang="fr-FR" sz="2400" dirty="0">
                <a:latin typeface="+mj-lt"/>
              </a:rPr>
              <a:t>S'il faut par exemple 35 kW pour chauffer une maison en hiver l'énergie consommée en une journée de 24h est de </a:t>
            </a:r>
            <a:r>
              <a:rPr lang="fr-FR" sz="2400" b="1" i="1" dirty="0">
                <a:latin typeface="+mj-lt"/>
              </a:rPr>
              <a:t>W</a:t>
            </a:r>
            <a:r>
              <a:rPr lang="fr-FR" sz="2400" i="1" dirty="0">
                <a:latin typeface="+mj-lt"/>
              </a:rPr>
              <a:t> </a:t>
            </a:r>
            <a:r>
              <a:rPr lang="fr-FR" sz="2400" dirty="0">
                <a:latin typeface="+mj-lt"/>
              </a:rPr>
              <a:t>= </a:t>
            </a:r>
            <a:r>
              <a:rPr lang="fr-FR" sz="2400" b="1" i="1" dirty="0">
                <a:latin typeface="+mj-lt"/>
              </a:rPr>
              <a:t>P t</a:t>
            </a:r>
            <a:r>
              <a:rPr lang="fr-FR" sz="2400" b="1" dirty="0">
                <a:latin typeface="+mj-lt"/>
              </a:rPr>
              <a:t> </a:t>
            </a:r>
            <a:r>
              <a:rPr lang="fr-FR" sz="2400" dirty="0">
                <a:latin typeface="+mj-lt"/>
              </a:rPr>
              <a:t>= 35 x 24 = 840 kWh</a:t>
            </a:r>
          </a:p>
          <a:p>
            <a:pPr marL="0" indent="0">
              <a:buNone/>
            </a:pPr>
            <a:r>
              <a:rPr lang="fr-FR" sz="2400" dirty="0">
                <a:latin typeface="+mj-lt"/>
              </a:rPr>
              <a:t>On verra par la suite en étudiant la chaleur spécifique de l'eau qu'il faut 1,16 kWh pour augmenter un mètre cube d'eau de 1 degrés centigrade. Cela signifie que si l'on se fait couler un bain de 0,2 mètre cube à la température de 35°en utilisant une résistance électrique pour élever de 25° la température de l'eau froide initialement à 10 degrés, il faut une quantité d'énergie électrique égale à 1,16 x 0,2 x 25 =  5,8 kWh . Cela signifiant également que si l'on souhaite que son bain soit prêt en 10 min (0,166 heure) la puissance requise pour obtenir ce résultat est de </a:t>
            </a:r>
          </a:p>
          <a:p>
            <a:pPr marL="0" indent="0">
              <a:buNone/>
            </a:pPr>
            <a:r>
              <a:rPr lang="fr-FR" sz="2400" b="1" i="1" dirty="0">
                <a:latin typeface="+mj-lt"/>
              </a:rPr>
              <a:t>P</a:t>
            </a:r>
            <a:r>
              <a:rPr lang="fr-FR" sz="2400" dirty="0">
                <a:latin typeface="+mj-lt"/>
              </a:rPr>
              <a:t> = </a:t>
            </a:r>
            <a:r>
              <a:rPr lang="fr-FR" sz="2400" b="1" i="1" dirty="0">
                <a:latin typeface="+mj-lt"/>
              </a:rPr>
              <a:t>W</a:t>
            </a:r>
            <a:r>
              <a:rPr lang="fr-FR" sz="2400" dirty="0">
                <a:latin typeface="+mj-lt"/>
              </a:rPr>
              <a:t>/</a:t>
            </a:r>
            <a:r>
              <a:rPr lang="fr-FR" sz="2400" b="1" i="1" dirty="0">
                <a:latin typeface="+mj-lt"/>
              </a:rPr>
              <a:t>t</a:t>
            </a:r>
            <a:r>
              <a:rPr lang="fr-FR" sz="2400" dirty="0">
                <a:latin typeface="+mj-lt"/>
              </a:rPr>
              <a:t> = 5,8 / 0,166 = 35 kW et égale à celle qui est proche du niveau de puissance pour chauffer une maison mal isolé en hiver.</a:t>
            </a:r>
            <a:endParaRPr lang="en-US" sz="2400" dirty="0">
              <a:latin typeface="+mj-lt"/>
            </a:endParaRPr>
          </a:p>
        </p:txBody>
      </p:sp>
      <p:sp>
        <p:nvSpPr>
          <p:cNvPr id="4" name="Title 1">
            <a:extLst>
              <a:ext uri="{FF2B5EF4-FFF2-40B4-BE49-F238E27FC236}">
                <a16:creationId xmlns:a16="http://schemas.microsoft.com/office/drawing/2014/main" id="{9940925D-2510-4625-9CA0-46E237A7698D}"/>
              </a:ext>
            </a:extLst>
          </p:cNvPr>
          <p:cNvSpPr txBox="1">
            <a:spLocks/>
          </p:cNvSpPr>
          <p:nvPr/>
        </p:nvSpPr>
        <p:spPr bwMode="auto">
          <a:xfrm>
            <a:off x="706582" y="1127075"/>
            <a:ext cx="10827327" cy="1322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6pPr>
            <a:lvl7pPr marL="9144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7pPr>
            <a:lvl8pPr marL="13716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8pPr>
            <a:lvl9pPr marL="1828800" algn="l" rtl="0" fontAlgn="base">
              <a:lnSpc>
                <a:spcPct val="90000"/>
              </a:lnSpc>
              <a:spcBef>
                <a:spcPct val="0"/>
              </a:spcBef>
              <a:spcAft>
                <a:spcPct val="0"/>
              </a:spcAft>
              <a:defRPr sz="4400">
                <a:solidFill>
                  <a:schemeClr val="tx1"/>
                </a:solidFill>
                <a:latin typeface="Calibri Light" pitchFamily="34" charset="0"/>
                <a:ea typeface="MS PGothic" pitchFamily="34" charset="-128"/>
              </a:defRPr>
            </a:lvl9pPr>
          </a:lstStyle>
          <a:p>
            <a:pPr marL="0" indent="0">
              <a:buNone/>
            </a:pPr>
            <a:r>
              <a:rPr lang="fr-FR" sz="2400" dirty="0"/>
              <a:t>L'énergie </a:t>
            </a:r>
            <a:r>
              <a:rPr lang="fr-FR" sz="2400" i="1" dirty="0"/>
              <a:t>W</a:t>
            </a:r>
            <a:r>
              <a:rPr lang="fr-FR" sz="2400" dirty="0"/>
              <a:t> est égale à la puissance </a:t>
            </a:r>
            <a:r>
              <a:rPr lang="fr-FR" sz="2400" b="1" i="1" dirty="0"/>
              <a:t>P</a:t>
            </a:r>
            <a:r>
              <a:rPr lang="fr-FR" sz="2400" dirty="0"/>
              <a:t> que multiplie le temps </a:t>
            </a:r>
            <a:r>
              <a:rPr lang="fr-FR" sz="2400" b="1" i="1" dirty="0"/>
              <a:t>t</a:t>
            </a:r>
            <a:r>
              <a:rPr lang="fr-FR" sz="2400" i="1" dirty="0"/>
              <a:t> </a:t>
            </a:r>
            <a:r>
              <a:rPr lang="fr-FR" sz="2400" dirty="0"/>
              <a:t>    </a:t>
            </a:r>
            <a:r>
              <a:rPr lang="fr-FR" sz="2400" b="1" i="1" dirty="0"/>
              <a:t>W</a:t>
            </a:r>
            <a:r>
              <a:rPr lang="fr-FR" sz="2400" dirty="0"/>
              <a:t> = </a:t>
            </a:r>
            <a:r>
              <a:rPr lang="fr-FR" sz="2400" b="1" i="1" dirty="0"/>
              <a:t>P t</a:t>
            </a:r>
            <a:r>
              <a:rPr lang="fr-FR" sz="2400" i="1" dirty="0"/>
              <a:t>  </a:t>
            </a:r>
          </a:p>
          <a:p>
            <a:pPr marL="0" indent="0">
              <a:buNone/>
            </a:pPr>
            <a:r>
              <a:rPr lang="fr-FR" sz="2400" dirty="0"/>
              <a:t>Si l'on exprime la puissance en kilowatt (kW) et le temps en heures l'énergie s'exprime en kilowattheure (kWh).</a:t>
            </a:r>
          </a:p>
        </p:txBody>
      </p:sp>
    </p:spTree>
    <p:extLst>
      <p:ext uri="{BB962C8B-B14F-4D97-AF65-F5344CB8AC3E}">
        <p14:creationId xmlns:p14="http://schemas.microsoft.com/office/powerpoint/2010/main" val="265543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F76FF-09DD-4AD2-9EAB-BB30EF4291EA}"/>
              </a:ext>
            </a:extLst>
          </p:cNvPr>
          <p:cNvSpPr>
            <a:spLocks noGrp="1"/>
          </p:cNvSpPr>
          <p:nvPr>
            <p:ph type="title"/>
          </p:nvPr>
        </p:nvSpPr>
        <p:spPr>
          <a:xfrm>
            <a:off x="1034143" y="425450"/>
            <a:ext cx="6259286" cy="549275"/>
          </a:xfrm>
        </p:spPr>
        <p:txBody>
          <a:bodyPr>
            <a:normAutofit fontScale="90000"/>
          </a:bodyPr>
          <a:lstStyle/>
          <a:p>
            <a:r>
              <a:rPr lang="fr-FR" sz="2800" dirty="0">
                <a:latin typeface="Lucida Handwriting" panose="03010101010101010101" pitchFamily="66" charset="0"/>
              </a:rPr>
              <a:t>Le temps  qui  passe  et la vitesse</a:t>
            </a:r>
            <a:endParaRPr lang="en-US" sz="2800" dirty="0"/>
          </a:p>
        </p:txBody>
      </p:sp>
      <p:sp>
        <p:nvSpPr>
          <p:cNvPr id="3" name="Content Placeholder 2">
            <a:extLst>
              <a:ext uri="{FF2B5EF4-FFF2-40B4-BE49-F238E27FC236}">
                <a16:creationId xmlns:a16="http://schemas.microsoft.com/office/drawing/2014/main" id="{5405E0D5-C7E2-4E3F-99B9-7A4A8D9494D1}"/>
              </a:ext>
            </a:extLst>
          </p:cNvPr>
          <p:cNvSpPr>
            <a:spLocks noGrp="1"/>
          </p:cNvSpPr>
          <p:nvPr>
            <p:ph idx="1"/>
          </p:nvPr>
        </p:nvSpPr>
        <p:spPr>
          <a:xfrm>
            <a:off x="358263" y="1103419"/>
            <a:ext cx="11269163" cy="5208361"/>
          </a:xfrm>
        </p:spPr>
        <p:txBody>
          <a:bodyPr>
            <a:normAutofit/>
          </a:bodyPr>
          <a:lstStyle/>
          <a:p>
            <a:pPr marL="0" indent="0">
              <a:buNone/>
            </a:pPr>
            <a:r>
              <a:rPr lang="fr-FR" sz="2000" dirty="0"/>
              <a:t>La vitesse</a:t>
            </a:r>
            <a:r>
              <a:rPr lang="fr-FR" sz="2000" i="1" dirty="0"/>
              <a:t> </a:t>
            </a:r>
            <a:r>
              <a:rPr lang="fr-FR" sz="2400" b="1" i="1" dirty="0"/>
              <a:t>V</a:t>
            </a:r>
            <a:r>
              <a:rPr lang="fr-FR" sz="2400" i="1" dirty="0"/>
              <a:t> </a:t>
            </a:r>
            <a:r>
              <a:rPr lang="fr-FR" sz="2000" dirty="0"/>
              <a:t>est la distance</a:t>
            </a:r>
            <a:r>
              <a:rPr lang="fr-FR" sz="2400" i="1" dirty="0"/>
              <a:t> </a:t>
            </a:r>
            <a:r>
              <a:rPr lang="fr-FR" sz="2400" b="1" i="1" dirty="0"/>
              <a:t>L</a:t>
            </a:r>
            <a:r>
              <a:rPr lang="fr-FR" sz="2400" i="1" dirty="0"/>
              <a:t> </a:t>
            </a:r>
            <a:r>
              <a:rPr lang="fr-FR" sz="2000" dirty="0"/>
              <a:t>que divise le temps </a:t>
            </a:r>
            <a:r>
              <a:rPr lang="fr-FR" sz="2000" i="1" dirty="0"/>
              <a:t>t</a:t>
            </a:r>
            <a:r>
              <a:rPr lang="fr-FR" sz="2000" dirty="0"/>
              <a:t> mis pour parcourir cette distance</a:t>
            </a:r>
            <a:r>
              <a:rPr lang="fr-FR" sz="2400" dirty="0"/>
              <a:t>.  </a:t>
            </a:r>
          </a:p>
          <a:p>
            <a:pPr marL="0" indent="0">
              <a:buNone/>
            </a:pPr>
            <a:r>
              <a:rPr lang="fr-FR" sz="2400" dirty="0"/>
              <a:t>                                                             </a:t>
            </a:r>
            <a:r>
              <a:rPr lang="fr-FR" sz="2400" b="1" i="1" dirty="0"/>
              <a:t>V</a:t>
            </a:r>
            <a:r>
              <a:rPr lang="fr-FR" sz="2400" dirty="0"/>
              <a:t> = </a:t>
            </a:r>
            <a:r>
              <a:rPr lang="fr-FR" sz="2400" b="1" i="1" dirty="0"/>
              <a:t>L</a:t>
            </a:r>
            <a:r>
              <a:rPr lang="fr-FR" sz="2400" dirty="0"/>
              <a:t> / </a:t>
            </a:r>
            <a:r>
              <a:rPr lang="fr-FR" sz="2400" b="1" i="1" dirty="0"/>
              <a:t>t</a:t>
            </a:r>
          </a:p>
          <a:p>
            <a:pPr marL="0" indent="0">
              <a:spcBef>
                <a:spcPts val="0"/>
              </a:spcBef>
              <a:buNone/>
            </a:pPr>
            <a:r>
              <a:rPr lang="fr-FR" sz="2000" dirty="0"/>
              <a:t>Si l'on exprime la distance en mètres (m) et le temps en secondes </a:t>
            </a:r>
          </a:p>
          <a:p>
            <a:pPr marL="0" indent="0">
              <a:spcBef>
                <a:spcPts val="0"/>
              </a:spcBef>
              <a:buNone/>
            </a:pPr>
            <a:r>
              <a:rPr lang="fr-FR" sz="2000" dirty="0"/>
              <a:t>la vitesse s'exprime mètres par seconde  m/s.</a:t>
            </a:r>
          </a:p>
          <a:p>
            <a:pPr marL="0" indent="0">
              <a:buNone/>
            </a:pPr>
            <a:r>
              <a:rPr lang="fr-FR" sz="2000" dirty="0"/>
              <a:t>En hydraulique la vitesse</a:t>
            </a:r>
            <a:r>
              <a:rPr lang="fr-FR" sz="2000" i="1" dirty="0"/>
              <a:t> </a:t>
            </a:r>
            <a:r>
              <a:rPr lang="fr-FR" sz="2400" b="1" i="1" dirty="0"/>
              <a:t>V</a:t>
            </a:r>
            <a:r>
              <a:rPr lang="fr-FR" sz="2400" i="1" dirty="0"/>
              <a:t> </a:t>
            </a:r>
            <a:r>
              <a:rPr lang="fr-FR" sz="2000" i="1" dirty="0"/>
              <a:t>en m/s </a:t>
            </a:r>
            <a:r>
              <a:rPr lang="fr-FR" sz="2000" dirty="0"/>
              <a:t>est aussi le débit de la pompe Q exprimé en m</a:t>
            </a:r>
            <a:r>
              <a:rPr lang="fr-FR" sz="2000" b="1" baseline="30000" dirty="0"/>
              <a:t>3</a:t>
            </a:r>
            <a:r>
              <a:rPr lang="fr-FR" sz="2000" dirty="0"/>
              <a:t>/seconde que divise la section utile du vérin exprimée en m</a:t>
            </a:r>
            <a:r>
              <a:rPr lang="fr-FR" sz="2000" b="1" baseline="30000" dirty="0"/>
              <a:t>2  </a:t>
            </a:r>
            <a:br>
              <a:rPr lang="fr-FR" sz="2000" b="1" baseline="30000" dirty="0"/>
            </a:br>
            <a:r>
              <a:rPr lang="fr-FR" sz="2000" b="1" baseline="30000" dirty="0"/>
              <a:t> </a:t>
            </a:r>
            <a:r>
              <a:rPr lang="fr-FR" sz="2000" dirty="0"/>
              <a:t>(Voir aussi </a:t>
            </a:r>
            <a:r>
              <a:rPr lang="fr-FR" sz="2000" dirty="0">
                <a:hlinkClick r:id="rId2"/>
              </a:rPr>
              <a:t>les efforts selon la section du vérin et la pression</a:t>
            </a:r>
            <a:r>
              <a:rPr lang="fr-FR" sz="2000" dirty="0"/>
              <a:t>)</a:t>
            </a:r>
          </a:p>
          <a:p>
            <a:pPr marL="0" indent="0">
              <a:buNone/>
            </a:pPr>
            <a:endParaRPr lang="fr-FR" sz="1800" b="1" dirty="0"/>
          </a:p>
          <a:p>
            <a:pPr marL="0" indent="0">
              <a:buNone/>
            </a:pPr>
            <a:r>
              <a:rPr lang="fr-FR" sz="1800" b="1" dirty="0"/>
              <a:t>Nota</a:t>
            </a:r>
          </a:p>
          <a:p>
            <a:pPr marL="0" indent="0">
              <a:buNone/>
            </a:pPr>
            <a:r>
              <a:rPr lang="fr-FR" sz="1600" dirty="0"/>
              <a:t>Les flux d’informations électrique de la </a:t>
            </a:r>
            <a:r>
              <a:rPr lang="fr-FR" sz="1600" dirty="0">
                <a:hlinkClick r:id="rId3"/>
              </a:rPr>
              <a:t>“toile mondiale internet” </a:t>
            </a:r>
            <a:r>
              <a:rPr lang="fr-FR" sz="1600" dirty="0"/>
              <a:t>circulent dans les conduits sous-marins à la vitesse de la lumière (200 000 km/s. Cela signifie qu'il faut environ 30 millisecondes pour qu'une information émise de New York vers paris distant de 5836 km parvienne à sa destination.</a:t>
            </a:r>
          </a:p>
          <a:p>
            <a:pPr marL="0" indent="0" algn="just">
              <a:buNone/>
            </a:pPr>
            <a:r>
              <a:rPr lang="fr-FR" sz="1600" dirty="0"/>
              <a:t>Il est regrettable que l’on ne puisse, en raison des pertes de charge en ligne dans les tuyaux, transporter l’énergie thermique contenue dans l’eau de la même façon sur de grandes distances. En effet en abaissant la température du fleuve amazone de 10 degrés centigrade à son embouchure, c’est, avec son débit moyen de 200 000 m3/s et vu que nous sommes maintenant environ 8 milliards sur notre planète, un flux thermique de 1 kW qui serait disponible en hiver pour chauffer chacun d’entre nous.</a:t>
            </a:r>
          </a:p>
          <a:p>
            <a:pPr marL="0" indent="0" algn="just">
              <a:buNone/>
            </a:pPr>
            <a:endParaRPr lang="fr-FR" sz="2000" dirty="0"/>
          </a:p>
          <a:p>
            <a:pPr marL="0" indent="0" algn="just">
              <a:buNone/>
            </a:pPr>
            <a:endParaRPr lang="fr-FR" sz="2000" dirty="0"/>
          </a:p>
          <a:p>
            <a:pPr marL="0" indent="0" algn="just">
              <a:buNone/>
            </a:pPr>
            <a:endParaRPr lang="fr-FR" sz="2000" dirty="0"/>
          </a:p>
          <a:p>
            <a:pPr marL="0" indent="0" algn="just">
              <a:buNone/>
            </a:pPr>
            <a:endParaRPr lang="fr-FR" sz="2000" dirty="0"/>
          </a:p>
          <a:p>
            <a:pPr marL="0" indent="0" algn="just">
              <a:buNone/>
            </a:pPr>
            <a:endParaRPr lang="fr-FR" sz="2000" dirty="0"/>
          </a:p>
          <a:p>
            <a:pPr marL="0" indent="0">
              <a:buNone/>
            </a:pPr>
            <a:endParaRPr lang="en-US" dirty="0"/>
          </a:p>
        </p:txBody>
      </p:sp>
    </p:spTree>
    <p:extLst>
      <p:ext uri="{BB962C8B-B14F-4D97-AF65-F5344CB8AC3E}">
        <p14:creationId xmlns:p14="http://schemas.microsoft.com/office/powerpoint/2010/main" val="837786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A95008-F6EC-4A63-ACD4-C257DD69E9A5}"/>
              </a:ext>
            </a:extLst>
          </p:cNvPr>
          <p:cNvSpPr>
            <a:spLocks noGrp="1"/>
          </p:cNvSpPr>
          <p:nvPr>
            <p:ph idx="1"/>
          </p:nvPr>
        </p:nvSpPr>
        <p:spPr>
          <a:xfrm>
            <a:off x="720090" y="468630"/>
            <a:ext cx="10767060" cy="6012180"/>
          </a:xfrm>
        </p:spPr>
        <p:txBody>
          <a:bodyPr/>
          <a:lstStyle/>
          <a:p>
            <a:pPr marL="0" indent="0">
              <a:lnSpc>
                <a:spcPct val="107000"/>
              </a:lnSpc>
              <a:spcAft>
                <a:spcPts val="800"/>
              </a:spcAft>
              <a:buNone/>
            </a:pPr>
            <a:endParaRPr lang="fr-FR"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dirty="0"/>
          </a:p>
        </p:txBody>
      </p:sp>
      <p:sp>
        <p:nvSpPr>
          <p:cNvPr id="4" name="Content Placeholder 2">
            <a:extLst>
              <a:ext uri="{FF2B5EF4-FFF2-40B4-BE49-F238E27FC236}">
                <a16:creationId xmlns:a16="http://schemas.microsoft.com/office/drawing/2014/main" id="{8A13C797-91A6-4B5B-8B83-6D0C1A947819}"/>
              </a:ext>
            </a:extLst>
          </p:cNvPr>
          <p:cNvSpPr txBox="1">
            <a:spLocks/>
          </p:cNvSpPr>
          <p:nvPr/>
        </p:nvSpPr>
        <p:spPr>
          <a:xfrm>
            <a:off x="872490" y="621030"/>
            <a:ext cx="10767060" cy="60121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Font typeface="Arial" panose="020B0604020202020204" pitchFamily="34" charset="0"/>
              <a:buNone/>
            </a:pPr>
            <a:endParaRPr lang="en-GB" dirty="0"/>
          </a:p>
        </p:txBody>
      </p:sp>
      <p:sp>
        <p:nvSpPr>
          <p:cNvPr id="5" name="TextBox 4">
            <a:extLst>
              <a:ext uri="{FF2B5EF4-FFF2-40B4-BE49-F238E27FC236}">
                <a16:creationId xmlns:a16="http://schemas.microsoft.com/office/drawing/2014/main" id="{7A153F43-8424-4BE2-A9F6-2DA9D034A1D6}"/>
              </a:ext>
            </a:extLst>
          </p:cNvPr>
          <p:cNvSpPr txBox="1"/>
          <p:nvPr/>
        </p:nvSpPr>
        <p:spPr>
          <a:xfrm>
            <a:off x="567691" y="849630"/>
            <a:ext cx="11474784" cy="4001095"/>
          </a:xfrm>
          <a:prstGeom prst="rect">
            <a:avLst/>
          </a:prstGeom>
          <a:noFill/>
        </p:spPr>
        <p:txBody>
          <a:bodyPr wrap="square">
            <a:spAutoFit/>
          </a:bodyPr>
          <a:lstStyle/>
          <a:p>
            <a:pPr algn="ctr">
              <a:spcAft>
                <a:spcPts val="1200"/>
              </a:spcAft>
            </a:pPr>
            <a:r>
              <a:rPr lang="fr-FR" sz="2800" dirty="0">
                <a:latin typeface="Lucida Handwriting" panose="03010101010101010101" pitchFamily="66" charset="0"/>
              </a:rPr>
              <a:t>Le temps qui passe et le potentiel énergétique de l’eau </a:t>
            </a:r>
          </a:p>
          <a:p>
            <a:r>
              <a:rPr lang="en-GB" sz="2400" dirty="0"/>
              <a:t>Il </a:t>
            </a:r>
            <a:r>
              <a:rPr lang="en-GB" sz="2400" dirty="0" err="1"/>
              <a:t>est</a:t>
            </a:r>
            <a:r>
              <a:rPr lang="en-GB" sz="2400" dirty="0"/>
              <a:t> impossible de passer sous silence les 2 pages qui </a:t>
            </a:r>
            <a:r>
              <a:rPr lang="en-GB" sz="2400" dirty="0" err="1"/>
              <a:t>suivent</a:t>
            </a:r>
            <a:r>
              <a:rPr lang="en-GB" sz="2400" dirty="0"/>
              <a:t> sur </a:t>
            </a:r>
            <a:r>
              <a:rPr lang="en-GB" sz="2400" i="1" dirty="0"/>
              <a:t>le temps qui passe</a:t>
            </a:r>
            <a:r>
              <a:rPr lang="en-GB" sz="2400" dirty="0"/>
              <a:t>. </a:t>
            </a:r>
            <a:r>
              <a:rPr lang="en-GB" sz="2400" dirty="0" err="1"/>
              <a:t>Ceci</a:t>
            </a:r>
            <a:r>
              <a:rPr lang="en-GB" sz="2400" dirty="0"/>
              <a:t> </a:t>
            </a:r>
            <a:r>
              <a:rPr lang="en-GB" sz="2400" dirty="0" err="1"/>
              <a:t>en</a:t>
            </a:r>
            <a:r>
              <a:rPr lang="en-GB" sz="2400" dirty="0"/>
              <a:t> raison de </a:t>
            </a:r>
            <a:r>
              <a:rPr lang="en-GB" sz="2400" dirty="0" err="1"/>
              <a:t>leurs</a:t>
            </a:r>
            <a:r>
              <a:rPr lang="en-GB" sz="2400" dirty="0"/>
              <a:t> </a:t>
            </a:r>
            <a:r>
              <a:rPr lang="en-GB" sz="2400" dirty="0" err="1"/>
              <a:t>importances</a:t>
            </a:r>
            <a:r>
              <a:rPr lang="en-GB" sz="2400" dirty="0"/>
              <a:t>. </a:t>
            </a:r>
            <a:r>
              <a:rPr lang="en-GB" sz="2400" dirty="0" err="1"/>
              <a:t>Elles</a:t>
            </a:r>
            <a:r>
              <a:rPr lang="en-GB" sz="2400" dirty="0"/>
              <a:t> font </a:t>
            </a:r>
            <a:r>
              <a:rPr lang="en-GB" sz="2400" dirty="0" err="1"/>
              <a:t>en</a:t>
            </a:r>
            <a:r>
              <a:rPr lang="en-GB" sz="2400" dirty="0"/>
              <a:t> </a:t>
            </a:r>
            <a:r>
              <a:rPr lang="en-GB" sz="2400" dirty="0" err="1"/>
              <a:t>effet</a:t>
            </a:r>
            <a:r>
              <a:rPr lang="en-GB" sz="2400" dirty="0"/>
              <a:t> </a:t>
            </a:r>
            <a:r>
              <a:rPr lang="en-GB" sz="2400" dirty="0" err="1"/>
              <a:t>intervenir</a:t>
            </a:r>
            <a:r>
              <a:rPr lang="en-GB" sz="2400" dirty="0"/>
              <a:t> à la </a:t>
            </a:r>
            <a:r>
              <a:rPr lang="en-GB" sz="2400" dirty="0" err="1"/>
              <a:t>fois</a:t>
            </a:r>
            <a:r>
              <a:rPr lang="en-GB" sz="2400" dirty="0"/>
              <a:t> les notions de </a:t>
            </a:r>
            <a:r>
              <a:rPr lang="en-GB" sz="2400" i="1" dirty="0"/>
              <a:t>temps </a:t>
            </a:r>
            <a:r>
              <a:rPr lang="en-GB" sz="2400" dirty="0"/>
              <a:t>et de </a:t>
            </a:r>
            <a:r>
              <a:rPr lang="en-GB" sz="2400" dirty="0">
                <a:hlinkClick r:id="rId2"/>
              </a:rPr>
              <a:t>potential </a:t>
            </a:r>
            <a:r>
              <a:rPr lang="en-GB" sz="2400" dirty="0" err="1">
                <a:hlinkClick r:id="rId2"/>
              </a:rPr>
              <a:t>énergétique</a:t>
            </a:r>
            <a:r>
              <a:rPr lang="en-GB" sz="2400" dirty="0">
                <a:hlinkClick r:id="rId2"/>
              </a:rPr>
              <a:t> des corps</a:t>
            </a:r>
            <a:r>
              <a:rPr lang="en-GB" sz="2400" dirty="0"/>
              <a:t>. </a:t>
            </a:r>
          </a:p>
          <a:p>
            <a:r>
              <a:rPr lang="en-GB" sz="2400" dirty="0"/>
              <a:t>La puissance et </a:t>
            </a:r>
            <a:r>
              <a:rPr lang="en-GB" sz="2400" dirty="0" err="1"/>
              <a:t>l'énergie</a:t>
            </a:r>
            <a:r>
              <a:rPr lang="en-GB" sz="2400" dirty="0"/>
              <a:t> </a:t>
            </a:r>
            <a:r>
              <a:rPr lang="en-GB" sz="2400" dirty="0" err="1"/>
              <a:t>sont</a:t>
            </a:r>
            <a:r>
              <a:rPr lang="en-GB" sz="2400" dirty="0"/>
              <a:t> </a:t>
            </a:r>
            <a:r>
              <a:rPr lang="en-GB" sz="2400" dirty="0" err="1"/>
              <a:t>en</a:t>
            </a:r>
            <a:r>
              <a:rPr lang="en-GB" sz="2400" dirty="0"/>
              <a:t> </a:t>
            </a:r>
            <a:r>
              <a:rPr lang="en-GB" sz="2400" dirty="0" err="1"/>
              <a:t>effet</a:t>
            </a:r>
            <a:r>
              <a:rPr lang="en-GB" sz="2400" dirty="0"/>
              <a:t> deux notions </a:t>
            </a:r>
            <a:r>
              <a:rPr lang="en-GB" sz="2400" dirty="0" err="1"/>
              <a:t>proches</a:t>
            </a:r>
            <a:r>
              <a:rPr lang="en-GB" sz="2400" dirty="0"/>
              <a:t> </a:t>
            </a:r>
            <a:r>
              <a:rPr lang="en-GB" sz="2400" dirty="0" err="1"/>
              <a:t>l'une</a:t>
            </a:r>
            <a:r>
              <a:rPr lang="en-GB" sz="2400" dirty="0"/>
              <a:t> de </a:t>
            </a:r>
            <a:r>
              <a:rPr lang="en-GB" sz="2400" dirty="0" err="1"/>
              <a:t>l'autre</a:t>
            </a:r>
            <a:r>
              <a:rPr lang="en-GB" sz="2400" dirty="0"/>
              <a:t> . </a:t>
            </a:r>
          </a:p>
          <a:p>
            <a:r>
              <a:rPr lang="en-GB" sz="2400" dirty="0"/>
              <a:t>La </a:t>
            </a:r>
            <a:r>
              <a:rPr lang="en-GB" sz="2400" dirty="0" err="1"/>
              <a:t>deuxième</a:t>
            </a:r>
            <a:r>
              <a:rPr lang="en-GB" sz="2400" dirty="0"/>
              <a:t>, </a:t>
            </a:r>
            <a:r>
              <a:rPr lang="en-GB" sz="2400" dirty="0" err="1"/>
              <a:t>l’énergie</a:t>
            </a:r>
            <a:r>
              <a:rPr lang="en-GB" sz="2400" dirty="0"/>
              <a:t>, </a:t>
            </a:r>
            <a:r>
              <a:rPr lang="en-GB" sz="2400" dirty="0" err="1"/>
              <a:t>est</a:t>
            </a:r>
            <a:r>
              <a:rPr lang="en-GB" sz="2400" dirty="0"/>
              <a:t> </a:t>
            </a:r>
            <a:r>
              <a:rPr lang="en-GB" sz="2400" dirty="0" err="1"/>
              <a:t>dépendante</a:t>
            </a:r>
            <a:r>
              <a:rPr lang="en-GB" sz="2400" dirty="0"/>
              <a:t> de la première et d’un 3ème </a:t>
            </a:r>
            <a:r>
              <a:rPr lang="en-GB" sz="2400" dirty="0" err="1"/>
              <a:t>paramètre</a:t>
            </a:r>
            <a:r>
              <a:rPr lang="en-GB" sz="2400" dirty="0"/>
              <a:t>: </a:t>
            </a:r>
            <a:br>
              <a:rPr lang="en-GB" sz="2400" dirty="0"/>
            </a:br>
            <a:r>
              <a:rPr lang="en-GB" sz="2400" i="1" dirty="0"/>
              <a:t>le temps qui passe.</a:t>
            </a:r>
          </a:p>
          <a:p>
            <a:pPr marL="540000" indent="-457200">
              <a:buFontTx/>
              <a:buChar char="-"/>
            </a:pPr>
            <a:r>
              <a:rPr lang="en-GB" sz="2400" dirty="0"/>
              <a:t>La première </a:t>
            </a:r>
            <a:r>
              <a:rPr lang="en-GB" sz="2400" dirty="0" err="1"/>
              <a:t>formule</a:t>
            </a:r>
            <a:r>
              <a:rPr lang="en-GB" sz="2400" dirty="0"/>
              <a:t> </a:t>
            </a:r>
            <a:r>
              <a:rPr lang="fr-FR" sz="2400" b="1" i="1" dirty="0">
                <a:latin typeface="Arial Narrow" panose="020B0606020202030204" pitchFamily="34" charset="0"/>
              </a:rPr>
              <a:t>W</a:t>
            </a:r>
            <a:r>
              <a:rPr lang="fr-FR" sz="2400" dirty="0">
                <a:latin typeface="Arial Narrow" panose="020B0606020202030204" pitchFamily="34" charset="0"/>
              </a:rPr>
              <a:t> = </a:t>
            </a:r>
            <a:r>
              <a:rPr lang="fr-FR" sz="2400" b="1" i="1" dirty="0">
                <a:latin typeface="Arial Narrow" panose="020B0606020202030204" pitchFamily="34" charset="0"/>
              </a:rPr>
              <a:t>P t   </a:t>
            </a:r>
            <a:r>
              <a:rPr lang="en-GB" sz="2400" dirty="0" err="1"/>
              <a:t>associe</a:t>
            </a:r>
            <a:r>
              <a:rPr lang="en-GB" sz="2400" dirty="0"/>
              <a:t> la puissance, </a:t>
            </a:r>
            <a:r>
              <a:rPr lang="en-GB" sz="2400" dirty="0" err="1"/>
              <a:t>l’énergie</a:t>
            </a:r>
            <a:r>
              <a:rPr lang="en-GB" sz="2400" dirty="0"/>
              <a:t> et </a:t>
            </a:r>
            <a:r>
              <a:rPr lang="en-GB" sz="2400" i="1" dirty="0"/>
              <a:t>le temps qui passe</a:t>
            </a:r>
          </a:p>
          <a:p>
            <a:r>
              <a:rPr lang="en-GB" sz="2400" dirty="0"/>
              <a:t> -    Les deux </a:t>
            </a:r>
            <a:r>
              <a:rPr lang="en-GB" sz="2400" dirty="0" err="1"/>
              <a:t>formules</a:t>
            </a:r>
            <a:r>
              <a:rPr lang="en-GB" sz="2400" dirty="0"/>
              <a:t> qui </a:t>
            </a:r>
            <a:r>
              <a:rPr lang="en-GB" sz="2400" dirty="0" err="1"/>
              <a:t>associent</a:t>
            </a:r>
            <a:r>
              <a:rPr lang="en-GB" sz="2400" dirty="0"/>
              <a:t> la notion de </a:t>
            </a:r>
            <a:r>
              <a:rPr lang="en-GB" sz="2400" dirty="0" err="1"/>
              <a:t>potentiel</a:t>
            </a:r>
            <a:r>
              <a:rPr lang="en-GB" sz="2400" dirty="0"/>
              <a:t> </a:t>
            </a:r>
            <a:r>
              <a:rPr lang="en-GB" sz="2400" dirty="0" err="1"/>
              <a:t>thermique</a:t>
            </a:r>
            <a:r>
              <a:rPr lang="en-GB" sz="2400" dirty="0"/>
              <a:t> de </a:t>
            </a:r>
            <a:r>
              <a:rPr lang="en-GB" sz="2400" dirty="0" err="1"/>
              <a:t>l’eau</a:t>
            </a:r>
            <a:r>
              <a:rPr lang="en-GB" sz="2400" dirty="0"/>
              <a:t> </a:t>
            </a:r>
            <a:r>
              <a:rPr lang="en-GB" sz="2400" dirty="0" err="1"/>
              <a:t>égal</a:t>
            </a:r>
            <a:r>
              <a:rPr lang="en-GB" sz="2400" dirty="0"/>
              <a:t> à </a:t>
            </a:r>
            <a:br>
              <a:rPr lang="en-GB" sz="2400" dirty="0"/>
            </a:br>
            <a:r>
              <a:rPr lang="en-GB" sz="2400" dirty="0"/>
              <a:t>      1,16 kWh /m3 et </a:t>
            </a:r>
            <a:r>
              <a:rPr lang="en-GB" sz="2400" dirty="0" err="1"/>
              <a:t>degré</a:t>
            </a:r>
            <a:r>
              <a:rPr lang="en-GB" sz="2400" dirty="0"/>
              <a:t> centigrade qui </a:t>
            </a:r>
            <a:r>
              <a:rPr lang="en-GB" sz="2400" dirty="0" err="1"/>
              <a:t>seront</a:t>
            </a:r>
            <a:r>
              <a:rPr lang="en-GB" sz="2400" dirty="0"/>
              <a:t> </a:t>
            </a:r>
            <a:r>
              <a:rPr lang="en-GB" sz="2400" dirty="0" err="1"/>
              <a:t>évoquées</a:t>
            </a:r>
            <a:r>
              <a:rPr lang="en-GB" sz="2400" dirty="0"/>
              <a:t> plus loin   </a:t>
            </a:r>
            <a:endParaRPr lang="en-GB" sz="2800" dirty="0"/>
          </a:p>
        </p:txBody>
      </p:sp>
    </p:spTree>
    <p:extLst>
      <p:ext uri="{BB962C8B-B14F-4D97-AF65-F5344CB8AC3E}">
        <p14:creationId xmlns:p14="http://schemas.microsoft.com/office/powerpoint/2010/main" val="2255374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20486A-133E-428A-A9B6-31F3882DD9A1}"/>
              </a:ext>
            </a:extLst>
          </p:cNvPr>
          <p:cNvSpPr>
            <a:spLocks noGrp="1"/>
          </p:cNvSpPr>
          <p:nvPr>
            <p:ph idx="1"/>
          </p:nvPr>
        </p:nvSpPr>
        <p:spPr>
          <a:xfrm>
            <a:off x="328068" y="400475"/>
            <a:ext cx="11517568" cy="5675949"/>
          </a:xfrm>
        </p:spPr>
        <p:txBody>
          <a:bodyPr/>
          <a:lstStyle/>
          <a:p>
            <a:pPr marL="0" indent="0" algn="ctr">
              <a:spcAft>
                <a:spcPts val="1200"/>
              </a:spcAft>
              <a:buNone/>
            </a:pPr>
            <a:r>
              <a:rPr lang="fr-FR" dirty="0">
                <a:latin typeface="Lucida Handwriting" panose="03010101010101010101" pitchFamily="66" charset="0"/>
              </a:rPr>
              <a:t>Le bain en… 10 mn</a:t>
            </a:r>
          </a:p>
          <a:p>
            <a:pPr marL="0" indent="0">
              <a:spcBef>
                <a:spcPts val="0"/>
              </a:spcBef>
              <a:buNone/>
            </a:pPr>
            <a:r>
              <a:rPr lang="fr-FR" sz="1800" dirty="0">
                <a:latin typeface="Arial Narrow" panose="020B0606020202030204" pitchFamily="34" charset="0"/>
              </a:rPr>
              <a:t>L'énergie W est égale à la puissance P que multiplie le temps t </a:t>
            </a:r>
            <a:r>
              <a:rPr lang="fr-FR" sz="1600" dirty="0">
                <a:latin typeface="Arial Narrow" panose="020B0606020202030204" pitchFamily="34" charset="0"/>
              </a:rPr>
              <a:t>:   </a:t>
            </a:r>
            <a:r>
              <a:rPr lang="fr-FR" sz="2000" b="1" i="1" dirty="0">
                <a:latin typeface="Arial Narrow" panose="020B0606020202030204" pitchFamily="34" charset="0"/>
              </a:rPr>
              <a:t>W</a:t>
            </a:r>
            <a:r>
              <a:rPr lang="fr-FR" sz="2000" dirty="0">
                <a:latin typeface="Arial Narrow" panose="020B0606020202030204" pitchFamily="34" charset="0"/>
              </a:rPr>
              <a:t> = </a:t>
            </a:r>
            <a:r>
              <a:rPr lang="fr-FR" sz="2000" b="1" i="1" dirty="0">
                <a:latin typeface="Arial Narrow" panose="020B0606020202030204" pitchFamily="34" charset="0"/>
              </a:rPr>
              <a:t>P t</a:t>
            </a:r>
          </a:p>
          <a:p>
            <a:pPr marL="0" indent="0">
              <a:spcBef>
                <a:spcPts val="0"/>
              </a:spcBef>
              <a:buNone/>
            </a:pPr>
            <a:r>
              <a:rPr lang="fr-FR" sz="1800" dirty="0">
                <a:latin typeface="Arial Narrow" panose="020B0606020202030204" pitchFamily="34" charset="0"/>
              </a:rPr>
              <a:t>Si l'on exprime la puissance </a:t>
            </a:r>
            <a:r>
              <a:rPr lang="fr-FR" sz="1800" b="1" i="1" dirty="0">
                <a:latin typeface="Arial Narrow" panose="020B0606020202030204" pitchFamily="34" charset="0"/>
              </a:rPr>
              <a:t>P </a:t>
            </a:r>
            <a:r>
              <a:rPr lang="fr-FR" sz="1800" dirty="0">
                <a:latin typeface="Arial Narrow" panose="020B0606020202030204" pitchFamily="34" charset="0"/>
              </a:rPr>
              <a:t>en kilowatt (kW) et le temps </a:t>
            </a:r>
            <a:r>
              <a:rPr lang="fr-FR" sz="1800" b="1" i="1" dirty="0">
                <a:latin typeface="Arial Narrow" panose="020B0606020202030204" pitchFamily="34" charset="0"/>
              </a:rPr>
              <a:t>t  </a:t>
            </a:r>
            <a:r>
              <a:rPr lang="fr-FR" sz="1800" dirty="0">
                <a:latin typeface="Arial Narrow" panose="020B0606020202030204" pitchFamily="34" charset="0"/>
              </a:rPr>
              <a:t>en heures l'énergie </a:t>
            </a:r>
            <a:r>
              <a:rPr lang="fr-FR" sz="1800" b="1" i="1" dirty="0">
                <a:latin typeface="Arial Narrow" panose="020B0606020202030204" pitchFamily="34" charset="0"/>
              </a:rPr>
              <a:t>W </a:t>
            </a:r>
            <a:r>
              <a:rPr lang="fr-FR" sz="1800" dirty="0">
                <a:latin typeface="Arial Narrow" panose="020B0606020202030204" pitchFamily="34" charset="0"/>
              </a:rPr>
              <a:t>s'exprime en kilowattheure (kWh)</a:t>
            </a:r>
            <a:br>
              <a:rPr lang="fr-FR" sz="1800" dirty="0">
                <a:latin typeface="Arial Narrow" panose="020B0606020202030204" pitchFamily="34" charset="0"/>
              </a:rPr>
            </a:br>
            <a:r>
              <a:rPr lang="fr-FR" sz="1800" dirty="0">
                <a:latin typeface="Arial Narrow" panose="020B0606020202030204" pitchFamily="34" charset="0"/>
              </a:rPr>
              <a:t>S'il faut par exemple 30 kW pour chauffer une maison au plus froid de l’hiver,  l'énergie consommée en une journée de 24h est alors est égale à  </a:t>
            </a:r>
            <a:r>
              <a:rPr lang="fr-FR" sz="1800" b="1" i="1" dirty="0">
                <a:latin typeface="Arial Narrow" panose="020B0606020202030204" pitchFamily="34" charset="0"/>
              </a:rPr>
              <a:t>P t </a:t>
            </a:r>
            <a:r>
              <a:rPr lang="fr-FR" sz="1800" dirty="0">
                <a:latin typeface="Arial Narrow" panose="020B0606020202030204" pitchFamily="34" charset="0"/>
              </a:rPr>
              <a:t>= 30 x 24 = 720 kWh</a:t>
            </a:r>
          </a:p>
          <a:p>
            <a:pPr marL="0" indent="0" algn="just">
              <a:buNone/>
            </a:pPr>
            <a:r>
              <a:rPr lang="fr-FR" sz="2000" b="1" i="1" dirty="0">
                <a:latin typeface="Arial Narrow" panose="020B0606020202030204" pitchFamily="34" charset="0"/>
              </a:rPr>
              <a:t>L’ECS</a:t>
            </a:r>
            <a:br>
              <a:rPr lang="fr-FR" sz="1800" dirty="0">
                <a:latin typeface="Arial Narrow" panose="020B0606020202030204" pitchFamily="34" charset="0"/>
              </a:rPr>
            </a:br>
            <a:r>
              <a:rPr lang="fr-FR" sz="1800" dirty="0">
                <a:latin typeface="Arial Narrow" panose="020B0606020202030204" pitchFamily="34" charset="0"/>
              </a:rPr>
              <a:t>Compte tenu de la chaleur spécifique de l’eau, il faut sensiblement* un kWh pour augmenter un m3 d'eau de 1 degré. Cela signifie qu'il faut une quantité d'énergie égale à 0,2 x 25 =  5 kWh si l'on se fait couler un bain de 0,2 m3 à la température de 35 degrés en utilisant une résistance électrique pour élever de 25  degrés la température de l'eau froide initialement à 10 degrés. Cela signifie également que si l'on souhaite que son bain soit prêt en 10 min (0,166 heure), la puissance thermique requise pour obtenir ce résultat est  </a:t>
            </a:r>
            <a:r>
              <a:rPr lang="fr-FR" sz="1800" b="1" i="1" dirty="0">
                <a:latin typeface="Arial Narrow" panose="020B0606020202030204" pitchFamily="34" charset="0"/>
              </a:rPr>
              <a:t>P</a:t>
            </a:r>
            <a:r>
              <a:rPr lang="fr-FR" sz="1800" dirty="0">
                <a:latin typeface="Arial Narrow" panose="020B0606020202030204" pitchFamily="34" charset="0"/>
              </a:rPr>
              <a:t> = </a:t>
            </a:r>
            <a:r>
              <a:rPr lang="fr-FR" sz="1800" b="1" i="1" dirty="0">
                <a:latin typeface="Arial Narrow" panose="020B0606020202030204" pitchFamily="34" charset="0"/>
              </a:rPr>
              <a:t>W </a:t>
            </a:r>
            <a:r>
              <a:rPr lang="fr-FR" sz="1800" dirty="0">
                <a:latin typeface="Arial Narrow" panose="020B0606020202030204" pitchFamily="34" charset="0"/>
              </a:rPr>
              <a:t>/ </a:t>
            </a:r>
            <a:r>
              <a:rPr lang="fr-FR" sz="1800" b="1" i="1" dirty="0">
                <a:latin typeface="Arial Narrow" panose="020B0606020202030204" pitchFamily="34" charset="0"/>
              </a:rPr>
              <a:t>t </a:t>
            </a:r>
            <a:r>
              <a:rPr lang="fr-FR" sz="1800" dirty="0">
                <a:latin typeface="Arial Narrow" panose="020B0606020202030204" pitchFamily="34" charset="0"/>
              </a:rPr>
              <a:t> = 5 / 0,166 = 30 kW  et est égale à celle qui est nécessaire pour chauffer la maison au plus froid de l’hiver. Cela signifie que si l’on utilise une pompe à chaleur ayant un coefficient de performance (COP) de 5 pour produire l’eau chaude sanitaire et que l’on coupe pour cela le chauffage pendant 10 mn,  la chute de température dans la maison n’est pas significative compte tenu de la constante de temps thermique du système logement-chaufferie voisine de plusieurs dizaines d’heures. L’énergie électrique requise pour assurer la fourniture de l’eau chaude du bain et le chauffage est alors limitée à 725/5 = 145 kWh**  la différence de 580 kWh étant prélevée dans l’environnement. Une fois installée, un tel dispositif de chauffage est capable d’assurer le besoin chauffage et la fourniture de l’eau chaude sanitaire dans les meilleures conditions possible sans faire appel au </a:t>
            </a:r>
            <a:r>
              <a:rPr lang="fr-FR" sz="1800" dirty="0">
                <a:latin typeface="Arial Narrow" panose="020B0606020202030204" pitchFamily="34" charset="0"/>
                <a:hlinkClick r:id="rId2"/>
              </a:rPr>
              <a:t>solaire thermique</a:t>
            </a:r>
            <a:r>
              <a:rPr lang="fr-FR" sz="1800" dirty="0">
                <a:latin typeface="Arial Narrow" panose="020B0606020202030204" pitchFamily="34" charset="0"/>
              </a:rPr>
              <a:t>.</a:t>
            </a:r>
          </a:p>
          <a:p>
            <a:pPr marL="0" indent="0">
              <a:buNone/>
            </a:pPr>
            <a:r>
              <a:rPr lang="fr-FR" sz="1800" dirty="0">
                <a:latin typeface="Arial Narrow" panose="020B0606020202030204" pitchFamily="34" charset="0"/>
              </a:rPr>
              <a:t>* </a:t>
            </a:r>
            <a:r>
              <a:rPr lang="fr-FR" sz="1400" dirty="0">
                <a:latin typeface="Arial Narrow" panose="020B0606020202030204" pitchFamily="34" charset="0"/>
              </a:rPr>
              <a:t>En fait 1,16 kWh</a:t>
            </a:r>
            <a:br>
              <a:rPr lang="fr-FR" sz="1400" dirty="0">
                <a:latin typeface="Arial Narrow" panose="020B0606020202030204" pitchFamily="34" charset="0"/>
              </a:rPr>
            </a:br>
            <a:r>
              <a:rPr lang="fr-FR" sz="1400" dirty="0">
                <a:latin typeface="Arial Narrow" panose="020B0606020202030204" pitchFamily="34" charset="0"/>
              </a:rPr>
              <a:t>** Le besoin en électricité est nettement plus faible qu’avec la  chaîne énergétiques existante du type effet joule. Ce qui réduit d’autant le besoin en stockage électrique. Un travail d’équipe guidé par la réflexion individuelle de quelques individus d’exception , des connaissances approfondis en électronique et en programmation vont être nécessaire pour assurer le besoin en période hivernale probablement au travers d’un compromis géothermie profonde, électrolyse de l’hydrogène</a:t>
            </a:r>
            <a:endParaRPr lang="en-GB" sz="1600" dirty="0">
              <a:latin typeface="Arial Narrow" panose="020B0606020202030204" pitchFamily="34" charset="0"/>
            </a:endParaRPr>
          </a:p>
        </p:txBody>
      </p:sp>
      <p:sp>
        <p:nvSpPr>
          <p:cNvPr id="4" name="Slide Number Placeholder 3">
            <a:extLst>
              <a:ext uri="{FF2B5EF4-FFF2-40B4-BE49-F238E27FC236}">
                <a16:creationId xmlns:a16="http://schemas.microsoft.com/office/drawing/2014/main" id="{17F1D66C-5AFB-458A-8F43-430896D47E23}"/>
              </a:ext>
            </a:extLst>
          </p:cNvPr>
          <p:cNvSpPr>
            <a:spLocks noGrp="1"/>
          </p:cNvSpPr>
          <p:nvPr>
            <p:ph type="sldNum" sz="quarter" idx="12"/>
          </p:nvPr>
        </p:nvSpPr>
        <p:spPr/>
        <p:txBody>
          <a:bodyPr/>
          <a:lstStyle/>
          <a:p>
            <a:fld id="{BFD233C9-0C0F-49A6-B782-E961F9B2E65B}" type="slidenum">
              <a:rPr lang="en-GB" altLang="fr-FR" smtClean="0"/>
              <a:pPr/>
              <a:t>7</a:t>
            </a:fld>
            <a:endParaRPr lang="en-GB" altLang="fr-FR" dirty="0"/>
          </a:p>
        </p:txBody>
      </p:sp>
    </p:spTree>
    <p:extLst>
      <p:ext uri="{BB962C8B-B14F-4D97-AF65-F5344CB8AC3E}">
        <p14:creationId xmlns:p14="http://schemas.microsoft.com/office/powerpoint/2010/main" val="3812281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20486A-133E-428A-A9B6-31F3882DD9A1}"/>
              </a:ext>
            </a:extLst>
          </p:cNvPr>
          <p:cNvSpPr>
            <a:spLocks noGrp="1"/>
          </p:cNvSpPr>
          <p:nvPr>
            <p:ph idx="1"/>
          </p:nvPr>
        </p:nvSpPr>
        <p:spPr>
          <a:xfrm>
            <a:off x="498764" y="864938"/>
            <a:ext cx="11352566" cy="3731418"/>
          </a:xfrm>
        </p:spPr>
        <p:txBody>
          <a:bodyPr/>
          <a:lstStyle/>
          <a:p>
            <a:pPr marL="0" indent="0">
              <a:spcAft>
                <a:spcPts val="1200"/>
              </a:spcAft>
              <a:buNone/>
            </a:pPr>
            <a:r>
              <a:rPr lang="fr-FR" sz="3200" b="1" dirty="0">
                <a:latin typeface="Arial Narrow" panose="020B0606020202030204" pitchFamily="34" charset="0"/>
              </a:rPr>
              <a:t>        </a:t>
            </a:r>
            <a:r>
              <a:rPr lang="fr-FR" dirty="0">
                <a:latin typeface="Lucida Handwriting" panose="03010101010101010101" pitchFamily="66" charset="0"/>
              </a:rPr>
              <a:t>L’alternance jour-nuit… 12 h</a:t>
            </a:r>
          </a:p>
          <a:p>
            <a:pPr marL="0" indent="0">
              <a:buNone/>
            </a:pPr>
            <a:endParaRPr lang="fr-FR" sz="2000" dirty="0"/>
          </a:p>
          <a:p>
            <a:pPr marL="0" indent="0">
              <a:buNone/>
            </a:pPr>
            <a:r>
              <a:rPr lang="fr-FR" sz="2000" dirty="0"/>
              <a:t>L’alternance jour-nuit de la production solaire en raison de la rotation de la terre est de 12 h</a:t>
            </a:r>
          </a:p>
          <a:p>
            <a:pPr marL="0" indent="0">
              <a:spcBef>
                <a:spcPts val="0"/>
              </a:spcBef>
              <a:buNone/>
            </a:pPr>
            <a:r>
              <a:rPr lang="fr-FR" sz="2000" dirty="0"/>
              <a:t>En raison de leur capacité à stocker l’électricité, </a:t>
            </a:r>
          </a:p>
          <a:p>
            <a:pPr marL="0" indent="0">
              <a:spcBef>
                <a:spcPts val="0"/>
              </a:spcBef>
              <a:buNone/>
            </a:pPr>
            <a:r>
              <a:rPr lang="fr-FR" sz="2000" dirty="0"/>
              <a:t>les batteries pourraient bien malgré leur poids, </a:t>
            </a:r>
          </a:p>
          <a:p>
            <a:pPr marL="0" indent="0" algn="just">
              <a:spcBef>
                <a:spcPts val="0"/>
              </a:spcBef>
              <a:buNone/>
            </a:pPr>
            <a:r>
              <a:rPr lang="fr-FR" sz="2000" dirty="0"/>
              <a:t>devenir les composants électriques de demain pour assurer le besoin en électricité. Ceci </a:t>
            </a:r>
            <a:r>
              <a:rPr lang="fr-FR" sz="2000" dirty="0">
                <a:effectLst/>
                <a:ea typeface="Calibri" panose="020F0502020204030204" pitchFamily="34" charset="0"/>
                <a:cs typeface="Arial" panose="020B0604020202020204" pitchFamily="34" charset="0"/>
              </a:rPr>
              <a:t>pour les petites quantités d'énergie. Elles pourraient </a:t>
            </a:r>
            <a:r>
              <a:rPr lang="fr-FR" sz="2000" dirty="0"/>
              <a:t>en palliant principalement à l’alternance jour-nuit de la production solaire dû à la rotation de la terre assurer notre besoin. Ceci préférentiellement au </a:t>
            </a:r>
            <a:r>
              <a:rPr lang="fr-FR" sz="2000" dirty="0" err="1"/>
              <a:t>bio-gaz</a:t>
            </a:r>
            <a:r>
              <a:rPr lang="fr-FR" sz="2000" dirty="0"/>
              <a:t>. Leur apparition dans les voitures hybrides rechargeable pourraient bien être le catalyseur de leur développement pour participer à l’alimentation du compresseur des pompes à chaleur dans l’habitat </a:t>
            </a:r>
          </a:p>
        </p:txBody>
      </p:sp>
      <p:sp>
        <p:nvSpPr>
          <p:cNvPr id="4" name="Slide Number Placeholder 3">
            <a:extLst>
              <a:ext uri="{FF2B5EF4-FFF2-40B4-BE49-F238E27FC236}">
                <a16:creationId xmlns:a16="http://schemas.microsoft.com/office/drawing/2014/main" id="{17F1D66C-5AFB-458A-8F43-430896D47E23}"/>
              </a:ext>
            </a:extLst>
          </p:cNvPr>
          <p:cNvSpPr>
            <a:spLocks noGrp="1"/>
          </p:cNvSpPr>
          <p:nvPr>
            <p:ph type="sldNum" sz="quarter" idx="12"/>
          </p:nvPr>
        </p:nvSpPr>
        <p:spPr/>
        <p:txBody>
          <a:bodyPr/>
          <a:lstStyle/>
          <a:p>
            <a:fld id="{BFD233C9-0C0F-49A6-B782-E961F9B2E65B}" type="slidenum">
              <a:rPr lang="en-GB" altLang="fr-FR" smtClean="0"/>
              <a:pPr/>
              <a:t>8</a:t>
            </a:fld>
            <a:endParaRPr lang="en-GB" altLang="fr-FR" dirty="0"/>
          </a:p>
        </p:txBody>
      </p:sp>
      <p:pic>
        <p:nvPicPr>
          <p:cNvPr id="7" name="Picture 6" descr="A picture containing kitchen appliance, stove, appliance&#10;&#10;Description automatically generated">
            <a:extLst>
              <a:ext uri="{FF2B5EF4-FFF2-40B4-BE49-F238E27FC236}">
                <a16:creationId xmlns:a16="http://schemas.microsoft.com/office/drawing/2014/main" id="{97067FDF-1F9D-4C59-A303-D831F81BE8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066" y="4780506"/>
            <a:ext cx="4493154" cy="1296682"/>
          </a:xfrm>
          <a:prstGeom prst="rect">
            <a:avLst/>
          </a:prstGeom>
        </p:spPr>
      </p:pic>
      <p:sp>
        <p:nvSpPr>
          <p:cNvPr id="8" name="Content Placeholder 2">
            <a:extLst>
              <a:ext uri="{FF2B5EF4-FFF2-40B4-BE49-F238E27FC236}">
                <a16:creationId xmlns:a16="http://schemas.microsoft.com/office/drawing/2014/main" id="{B1E0B550-6A84-4773-A9FE-23C5235376FC}"/>
              </a:ext>
            </a:extLst>
          </p:cNvPr>
          <p:cNvSpPr txBox="1">
            <a:spLocks/>
          </p:cNvSpPr>
          <p:nvPr/>
        </p:nvSpPr>
        <p:spPr bwMode="auto">
          <a:xfrm>
            <a:off x="6958697" y="5117081"/>
            <a:ext cx="3998721" cy="96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000" dirty="0" err="1">
                <a:latin typeface="Arial Narrow" panose="020B0606020202030204" pitchFamily="34" charset="0"/>
                <a:hlinkClick r:id="rId3"/>
              </a:rPr>
              <a:t>Bio-gaz</a:t>
            </a:r>
            <a:r>
              <a:rPr lang="fr-FR" sz="2000" dirty="0">
                <a:latin typeface="Arial Narrow" panose="020B0606020202030204" pitchFamily="34" charset="0"/>
              </a:rPr>
              <a:t> ? 30 kg de paille = 10 kWh </a:t>
            </a:r>
            <a:r>
              <a:rPr lang="fr-FR" sz="2000" dirty="0" err="1">
                <a:latin typeface="Arial Narrow" panose="020B0606020202030204" pitchFamily="34" charset="0"/>
              </a:rPr>
              <a:t>elec</a:t>
            </a:r>
            <a:endParaRPr lang="fr-FR" sz="2000" dirty="0">
              <a:latin typeface="Arial Narrow" panose="020B0606020202030204" pitchFamily="34" charset="0"/>
            </a:endParaRPr>
          </a:p>
          <a:p>
            <a:pPr marL="0" indent="0">
              <a:buNone/>
            </a:pPr>
            <a:r>
              <a:rPr lang="fr-FR" sz="2000" dirty="0">
                <a:latin typeface="Arial Narrow" panose="020B0606020202030204" pitchFamily="34" charset="0"/>
              </a:rPr>
              <a:t>Le </a:t>
            </a:r>
            <a:r>
              <a:rPr lang="fr-FR" sz="2000" dirty="0" err="1">
                <a:latin typeface="Arial Narrow" panose="020B0606020202030204" pitchFamily="34" charset="0"/>
                <a:hlinkClick r:id="rId4"/>
              </a:rPr>
              <a:t>bio-pétrole</a:t>
            </a:r>
            <a:r>
              <a:rPr lang="fr-FR" sz="2000" dirty="0">
                <a:latin typeface="Arial Narrow" panose="020B0606020202030204" pitchFamily="34" charset="0"/>
                <a:hlinkClick r:id="rId4"/>
              </a:rPr>
              <a:t> </a:t>
            </a:r>
            <a:r>
              <a:rPr lang="fr-FR" sz="2000" dirty="0">
                <a:latin typeface="Arial Narrow" panose="020B0606020202030204" pitchFamily="34" charset="0"/>
              </a:rPr>
              <a:t>à l’espagnole ? </a:t>
            </a:r>
            <a:endParaRPr lang="fr-FR" sz="1000" dirty="0">
              <a:latin typeface="Arial Narrow" panose="020B0606020202030204" pitchFamily="34" charset="0"/>
            </a:endParaRPr>
          </a:p>
        </p:txBody>
      </p:sp>
    </p:spTree>
    <p:extLst>
      <p:ext uri="{BB962C8B-B14F-4D97-AF65-F5344CB8AC3E}">
        <p14:creationId xmlns:p14="http://schemas.microsoft.com/office/powerpoint/2010/main" val="1827361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1B0C7-1958-4F39-9643-0D715FB68775}"/>
              </a:ext>
            </a:extLst>
          </p:cNvPr>
          <p:cNvSpPr>
            <a:spLocks noGrp="1"/>
          </p:cNvSpPr>
          <p:nvPr>
            <p:ph type="title"/>
          </p:nvPr>
        </p:nvSpPr>
        <p:spPr>
          <a:xfrm>
            <a:off x="816195" y="749722"/>
            <a:ext cx="7794405" cy="1385729"/>
          </a:xfrm>
        </p:spPr>
        <p:txBody>
          <a:bodyPr/>
          <a:lstStyle/>
          <a:p>
            <a:r>
              <a:rPr lang="fr-FR" sz="2800" dirty="0">
                <a:latin typeface="Lucida Handwriting" panose="03010101010101010101" pitchFamily="66" charset="0"/>
              </a:rPr>
              <a:t>Mise en température d'une maison..  plus d’une journée…</a:t>
            </a:r>
            <a:endParaRPr lang="en-US" sz="2800" dirty="0">
              <a:latin typeface="Lucida Handwriting" panose="03010101010101010101" pitchFamily="66" charset="0"/>
            </a:endParaRPr>
          </a:p>
        </p:txBody>
      </p:sp>
      <p:sp>
        <p:nvSpPr>
          <p:cNvPr id="3" name="Content Placeholder 2">
            <a:extLst>
              <a:ext uri="{FF2B5EF4-FFF2-40B4-BE49-F238E27FC236}">
                <a16:creationId xmlns:a16="http://schemas.microsoft.com/office/drawing/2014/main" id="{15054DF3-9D99-4928-BFAF-C2538B1A189D}"/>
              </a:ext>
            </a:extLst>
          </p:cNvPr>
          <p:cNvSpPr>
            <a:spLocks noGrp="1"/>
          </p:cNvSpPr>
          <p:nvPr>
            <p:ph idx="1"/>
          </p:nvPr>
        </p:nvSpPr>
        <p:spPr>
          <a:xfrm>
            <a:off x="444912" y="2413070"/>
            <a:ext cx="11172124" cy="3388043"/>
          </a:xfrm>
        </p:spPr>
        <p:txBody>
          <a:bodyPr/>
          <a:lstStyle/>
          <a:p>
            <a:pPr marL="0" indent="0" algn="just">
              <a:buNone/>
            </a:pPr>
            <a:r>
              <a:rPr lang="fr-FR" sz="2400" dirty="0"/>
              <a:t>Si l'on quitte sa maison pendant plusieurs semaines en période hivernale et que l'on coupe le chauffage en partant pour économiser l'énergie, la température à l'intérieur de la maison décroît lentement.</a:t>
            </a:r>
          </a:p>
          <a:p>
            <a:pPr marL="0" indent="0" algn="just">
              <a:buNone/>
            </a:pPr>
            <a:r>
              <a:rPr lang="fr-FR" sz="2400" dirty="0"/>
              <a:t>Inversement si l'on remet le chauffage au moment où l'on revient on constate qu'il faut environ 24 heures voire plus pour obtenir une température de confort à l'intérieur de celle-ci. Il est possible connaissant la puissance de la chaufferie ainsi que l'épaisseur et la chaleur spécifique des matériaux constituant l'enveloppe de la maison de calculer les temps de mise en température. On parle alors de constante de temps, de fonction de transfert et cela demande </a:t>
            </a:r>
            <a:r>
              <a:rPr lang="fr-FR" sz="2400" dirty="0">
                <a:hlinkClick r:id="rId2"/>
              </a:rPr>
              <a:t>des connaissances en mathématiques</a:t>
            </a:r>
            <a:endParaRPr lang="en-US" sz="2400" dirty="0"/>
          </a:p>
        </p:txBody>
      </p:sp>
      <p:sp>
        <p:nvSpPr>
          <p:cNvPr id="4" name="Slide Number Placeholder 3">
            <a:extLst>
              <a:ext uri="{FF2B5EF4-FFF2-40B4-BE49-F238E27FC236}">
                <a16:creationId xmlns:a16="http://schemas.microsoft.com/office/drawing/2014/main" id="{04941CB3-80C5-4E7B-B969-50D8999045C7}"/>
              </a:ext>
            </a:extLst>
          </p:cNvPr>
          <p:cNvSpPr>
            <a:spLocks noGrp="1"/>
          </p:cNvSpPr>
          <p:nvPr>
            <p:ph type="sldNum" sz="quarter" idx="12"/>
          </p:nvPr>
        </p:nvSpPr>
        <p:spPr/>
        <p:txBody>
          <a:bodyPr/>
          <a:lstStyle/>
          <a:p>
            <a:fld id="{BFD233C9-0C0F-49A6-B782-E961F9B2E65B}" type="slidenum">
              <a:rPr lang="en-GB" altLang="fr-FR" smtClean="0"/>
              <a:pPr/>
              <a:t>9</a:t>
            </a:fld>
            <a:endParaRPr lang="en-GB" altLang="fr-FR"/>
          </a:p>
        </p:txBody>
      </p:sp>
    </p:spTree>
    <p:extLst>
      <p:ext uri="{BB962C8B-B14F-4D97-AF65-F5344CB8AC3E}">
        <p14:creationId xmlns:p14="http://schemas.microsoft.com/office/powerpoint/2010/main" val="2040427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1689</TotalTime>
  <Words>5015</Words>
  <Application>Microsoft Office PowerPoint</Application>
  <PresentationFormat>Widescreen</PresentationFormat>
  <Paragraphs>225</Paragraphs>
  <Slides>34</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Arial Narrow</vt:lpstr>
      <vt:lpstr>Calibri</vt:lpstr>
      <vt:lpstr>Calibri (Body)</vt:lpstr>
      <vt:lpstr>Calibri Light</vt:lpstr>
      <vt:lpstr>Lucida Handwriting</vt:lpstr>
      <vt:lpstr>Office Theme</vt:lpstr>
      <vt:lpstr>PowerPoint Presentation</vt:lpstr>
      <vt:lpstr>Ce qui est indispensable à notre survie</vt:lpstr>
      <vt:lpstr>PowerPoint Presentation</vt:lpstr>
      <vt:lpstr>Le temps  qui passe  et l’énergie</vt:lpstr>
      <vt:lpstr>Le temps  qui  passe  et la vitesse</vt:lpstr>
      <vt:lpstr>PowerPoint Presentation</vt:lpstr>
      <vt:lpstr>PowerPoint Presentation</vt:lpstr>
      <vt:lpstr>PowerPoint Presentation</vt:lpstr>
      <vt:lpstr>Mise en température d'une maison..  plus d’une journée…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 temps qui passe: 100 ans et les GES La température sur terre augmente:  avec la durée de vie du CO2 dans l’atmosphère voisine de 100 ans la machine est lancée !</vt:lpstr>
      <vt:lpstr>PowerPoint Presentation</vt:lpstr>
      <vt:lpstr>PowerPoint Presentation</vt:lpstr>
      <vt:lpstr>PowerPoint Presentation</vt:lpstr>
      <vt:lpstr>PowerPoint Presentation</vt:lpstr>
      <vt:lpstr>Le temps de formation du charbon :  plusieurs centaines de millions d’années</vt:lpstr>
      <vt:lpstr>PowerPoint Presentation</vt:lpstr>
      <vt:lpstr>PowerPoint Presentation</vt:lpstr>
      <vt:lpstr>Au cœur de la matière:                     L’égalité de Clausius </vt:lpstr>
      <vt:lpstr>PowerPoint Presentation</vt:lpstr>
      <vt:lpstr>Le kWh cumac et le temps qui passe ?</vt:lpstr>
      <vt:lpstr>Ma copropriété</vt:lpstr>
      <vt:lpstr>Faire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GROSSMANN</dc:creator>
  <cp:lastModifiedBy>Jean GROSSMANN</cp:lastModifiedBy>
  <cp:revision>1757</cp:revision>
  <dcterms:created xsi:type="dcterms:W3CDTF">2020-04-17T04:40:26Z</dcterms:created>
  <dcterms:modified xsi:type="dcterms:W3CDTF">2022-04-18T09:35:24Z</dcterms:modified>
</cp:coreProperties>
</file>